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  <p:sldMasterId id="214748366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</p:sldIdLst>
  <p:sldSz cy="6858000" cx="12192000"/>
  <p:notesSz cx="6858000" cy="9144000"/>
  <p:embeddedFontLst>
    <p:embeddedFont>
      <p:font typeface="Overlock"/>
      <p:regular r:id="rId127"/>
      <p:bold r:id="rId128"/>
      <p:italic r:id="rId129"/>
      <p:boldItalic r:id="rId130"/>
    </p:embeddedFont>
    <p:embeddedFont>
      <p:font typeface="Roboto"/>
      <p:regular r:id="rId131"/>
      <p:bold r:id="rId132"/>
      <p:italic r:id="rId133"/>
      <p:boldItalic r:id="rId134"/>
    </p:embeddedFont>
    <p:embeddedFont>
      <p:font typeface="Nunito"/>
      <p:regular r:id="rId135"/>
      <p:bold r:id="rId136"/>
      <p:italic r:id="rId137"/>
      <p:boldItalic r:id="rId138"/>
    </p:embeddedFont>
    <p:embeddedFont>
      <p:font typeface="Kanit Medium"/>
      <p:regular r:id="rId139"/>
      <p:bold r:id="rId140"/>
      <p:italic r:id="rId141"/>
      <p:boldItalic r:id="rId142"/>
    </p:embeddedFont>
    <p:embeddedFont>
      <p:font typeface="Kanit SemiBold"/>
      <p:regular r:id="rId143"/>
      <p:bold r:id="rId144"/>
      <p:italic r:id="rId145"/>
      <p:boldItalic r:id="rId146"/>
    </p:embeddedFont>
    <p:embeddedFont>
      <p:font typeface="Quattrocento Sans"/>
      <p:regular r:id="rId147"/>
      <p:bold r:id="rId148"/>
      <p:italic r:id="rId149"/>
      <p:boldItalic r:id="rId150"/>
    </p:embeddedFont>
    <p:embeddedFont>
      <p:font typeface="Maitree Medium"/>
      <p:regular r:id="rId151"/>
      <p:bold r:id="rId152"/>
    </p:embeddedFont>
    <p:embeddedFont>
      <p:font typeface="Kanit"/>
      <p:regular r:id="rId153"/>
      <p:bold r:id="rId154"/>
      <p:italic r:id="rId155"/>
      <p:boldItalic r:id="rId1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A2FBB3C-48B2-4DFC-8D5F-C9FF62AC8CE9}">
  <a:tblStyle styleId="{4A2FBB3C-48B2-4DFC-8D5F-C9FF62AC8CE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FFC00628-785D-430F-835B-3B9BD177280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2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29" Type="http://schemas.openxmlformats.org/officeDocument/2006/relationships/font" Target="fonts/Overlock-italic.fntdata"/><Relationship Id="rId128" Type="http://schemas.openxmlformats.org/officeDocument/2006/relationships/font" Target="fonts/Overlock-bold.fntdata"/><Relationship Id="rId127" Type="http://schemas.openxmlformats.org/officeDocument/2006/relationships/font" Target="fonts/Overlock-regular.fntdata"/><Relationship Id="rId126" Type="http://schemas.openxmlformats.org/officeDocument/2006/relationships/slide" Target="slides/slide119.xml"/><Relationship Id="rId26" Type="http://schemas.openxmlformats.org/officeDocument/2006/relationships/slide" Target="slides/slide19.xml"/><Relationship Id="rId121" Type="http://schemas.openxmlformats.org/officeDocument/2006/relationships/slide" Target="slides/slide114.xml"/><Relationship Id="rId25" Type="http://schemas.openxmlformats.org/officeDocument/2006/relationships/slide" Target="slides/slide18.xml"/><Relationship Id="rId120" Type="http://schemas.openxmlformats.org/officeDocument/2006/relationships/slide" Target="slides/slide113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125" Type="http://schemas.openxmlformats.org/officeDocument/2006/relationships/slide" Target="slides/slide118.xml"/><Relationship Id="rId29" Type="http://schemas.openxmlformats.org/officeDocument/2006/relationships/slide" Target="slides/slide22.xml"/><Relationship Id="rId124" Type="http://schemas.openxmlformats.org/officeDocument/2006/relationships/slide" Target="slides/slide117.xml"/><Relationship Id="rId123" Type="http://schemas.openxmlformats.org/officeDocument/2006/relationships/slide" Target="slides/slide116.xml"/><Relationship Id="rId122" Type="http://schemas.openxmlformats.org/officeDocument/2006/relationships/slide" Target="slides/slide115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slide" Target="slides/slide111.xml"/><Relationship Id="rId117" Type="http://schemas.openxmlformats.org/officeDocument/2006/relationships/slide" Target="slides/slide110.xml"/><Relationship Id="rId116" Type="http://schemas.openxmlformats.org/officeDocument/2006/relationships/slide" Target="slides/slide109.xml"/><Relationship Id="rId115" Type="http://schemas.openxmlformats.org/officeDocument/2006/relationships/slide" Target="slides/slide108.xml"/><Relationship Id="rId119" Type="http://schemas.openxmlformats.org/officeDocument/2006/relationships/slide" Target="slides/slide112.xml"/><Relationship Id="rId15" Type="http://schemas.openxmlformats.org/officeDocument/2006/relationships/slide" Target="slides/slide8.xml"/><Relationship Id="rId110" Type="http://schemas.openxmlformats.org/officeDocument/2006/relationships/slide" Target="slides/slide103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slide" Target="slides/slide107.xml"/><Relationship Id="rId18" Type="http://schemas.openxmlformats.org/officeDocument/2006/relationships/slide" Target="slides/slide11.xml"/><Relationship Id="rId113" Type="http://schemas.openxmlformats.org/officeDocument/2006/relationships/slide" Target="slides/slide106.xml"/><Relationship Id="rId112" Type="http://schemas.openxmlformats.org/officeDocument/2006/relationships/slide" Target="slides/slide105.xml"/><Relationship Id="rId111" Type="http://schemas.openxmlformats.org/officeDocument/2006/relationships/slide" Target="slides/slide104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150" Type="http://schemas.openxmlformats.org/officeDocument/2006/relationships/font" Target="fonts/QuattrocentoSans-boldItalic.fntdata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QuattrocentoSans-italic.fntdata"/><Relationship Id="rId4" Type="http://schemas.openxmlformats.org/officeDocument/2006/relationships/tableStyles" Target="tableStyles.xml"/><Relationship Id="rId148" Type="http://schemas.openxmlformats.org/officeDocument/2006/relationships/font" Target="fonts/QuattrocentoSans-bold.fntdata"/><Relationship Id="rId9" Type="http://schemas.openxmlformats.org/officeDocument/2006/relationships/slide" Target="slides/slide2.xml"/><Relationship Id="rId143" Type="http://schemas.openxmlformats.org/officeDocument/2006/relationships/font" Target="fonts/KanitSemiBold-regular.fntdata"/><Relationship Id="rId142" Type="http://schemas.openxmlformats.org/officeDocument/2006/relationships/font" Target="fonts/KanitMedium-boldItalic.fntdata"/><Relationship Id="rId141" Type="http://schemas.openxmlformats.org/officeDocument/2006/relationships/font" Target="fonts/KanitMedium-italic.fntdata"/><Relationship Id="rId140" Type="http://schemas.openxmlformats.org/officeDocument/2006/relationships/font" Target="fonts/KanitMedium-bold.fntdata"/><Relationship Id="rId5" Type="http://schemas.openxmlformats.org/officeDocument/2006/relationships/slideMaster" Target="slideMasters/slideMaster1.xml"/><Relationship Id="rId147" Type="http://schemas.openxmlformats.org/officeDocument/2006/relationships/font" Target="fonts/QuattrocentoSans-regular.fntdata"/><Relationship Id="rId6" Type="http://schemas.openxmlformats.org/officeDocument/2006/relationships/slideMaster" Target="slideMasters/slideMaster2.xml"/><Relationship Id="rId146" Type="http://schemas.openxmlformats.org/officeDocument/2006/relationships/font" Target="fonts/KanitSemiBold-boldItalic.fntdata"/><Relationship Id="rId7" Type="http://schemas.openxmlformats.org/officeDocument/2006/relationships/notesMaster" Target="notesMasters/notesMaster1.xml"/><Relationship Id="rId145" Type="http://schemas.openxmlformats.org/officeDocument/2006/relationships/font" Target="fonts/KanitSemiBold-italic.fntdata"/><Relationship Id="rId8" Type="http://schemas.openxmlformats.org/officeDocument/2006/relationships/slide" Target="slides/slide1.xml"/><Relationship Id="rId144" Type="http://schemas.openxmlformats.org/officeDocument/2006/relationships/font" Target="fonts/KanitSemiBold-bold.fntdata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139" Type="http://schemas.openxmlformats.org/officeDocument/2006/relationships/font" Target="fonts/KanitMedium-regular.fntdata"/><Relationship Id="rId138" Type="http://schemas.openxmlformats.org/officeDocument/2006/relationships/font" Target="fonts/Nunito-boldItalic.fntdata"/><Relationship Id="rId137" Type="http://schemas.openxmlformats.org/officeDocument/2006/relationships/font" Target="fonts/Nunito-italic.fntdata"/><Relationship Id="rId132" Type="http://schemas.openxmlformats.org/officeDocument/2006/relationships/font" Target="fonts/Roboto-bold.fntdata"/><Relationship Id="rId131" Type="http://schemas.openxmlformats.org/officeDocument/2006/relationships/font" Target="fonts/Roboto-regular.fntdata"/><Relationship Id="rId130" Type="http://schemas.openxmlformats.org/officeDocument/2006/relationships/font" Target="fonts/Overlock-boldItalic.fntdata"/><Relationship Id="rId136" Type="http://schemas.openxmlformats.org/officeDocument/2006/relationships/font" Target="fonts/Nunito-bold.fntdata"/><Relationship Id="rId135" Type="http://schemas.openxmlformats.org/officeDocument/2006/relationships/font" Target="fonts/Nunito-regular.fntdata"/><Relationship Id="rId134" Type="http://schemas.openxmlformats.org/officeDocument/2006/relationships/font" Target="fonts/Roboto-boldItalic.fntdata"/><Relationship Id="rId133" Type="http://schemas.openxmlformats.org/officeDocument/2006/relationships/font" Target="fonts/Roboto-italic.fntdata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154" Type="http://schemas.openxmlformats.org/officeDocument/2006/relationships/font" Target="fonts/Kanit-bold.fntdata"/><Relationship Id="rId58" Type="http://schemas.openxmlformats.org/officeDocument/2006/relationships/slide" Target="slides/slide51.xml"/><Relationship Id="rId153" Type="http://schemas.openxmlformats.org/officeDocument/2006/relationships/font" Target="fonts/Kanit-regular.fntdata"/><Relationship Id="rId152" Type="http://schemas.openxmlformats.org/officeDocument/2006/relationships/font" Target="fonts/MaitreeMedium-bold.fntdata"/><Relationship Id="rId151" Type="http://schemas.openxmlformats.org/officeDocument/2006/relationships/font" Target="fonts/MaitreeMedium-regular.fntdata"/><Relationship Id="rId156" Type="http://schemas.openxmlformats.org/officeDocument/2006/relationships/font" Target="fonts/Kanit-boldItalic.fntdata"/><Relationship Id="rId155" Type="http://schemas.openxmlformats.org/officeDocument/2006/relationships/font" Target="fonts/Kani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41a068c4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2e41a068c4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2e41a068c4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7ae085c5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88" name="Google Shape;188;g397ae085c50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db089d1957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37" name="Google Shape;1237;g3db089d1957_1_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3db089d1957_1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47" name="Google Shape;1247;g3db089d1957_1_3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db089d1957_1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57" name="Google Shape;1257;g3db089d1957_1_3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3db089d1957_1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67" name="Google Shape;1267;g3db089d1957_1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3db089d1957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77" name="Google Shape;1277;g3db089d1957_1_3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3db089d1957_1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88" name="Google Shape;1288;g3db089d1957_1_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db089d1957_1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99" name="Google Shape;1299;g3db089d1957_1_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db089d1957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10" name="Google Shape;1310;g3db089d1957_1_3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3db089d1957_1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21" name="Google Shape;1321;g3db089d1957_1_3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3db089d1957_1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32" name="Google Shape;1332;g3db089d1957_1_3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97ae085c50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97ae085c50_0_2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db089d1957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43" name="Google Shape;1343;g3db089d1957_1_4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3db089d1957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54" name="Google Shape;1354;g3db089d1957_1_4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3db089d1957_1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65" name="Google Shape;1365;g3db089d1957_1_4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3db089d1957_1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76" name="Google Shape;1376;g3db089d1957_1_4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3db089d1957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89" name="Google Shape;1389;g3db089d1957_1_4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3db089d1957_1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400" name="Google Shape;1400;g3db089d1957_1_4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3db089d1957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413" name="Google Shape;1413;g3db089d1957_1_4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38713d7e990_1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422" name="Google Shape;1422;g38713d7e990_1_3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39791d23e0a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431" name="Google Shape;1431;g39791d23e0a_0_3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33f3643da4f_1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1" name="Google Shape;1441;g33f3643da4f_1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g33f3643da4f_1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97ae085c5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227" name="Google Shape;227;g397ae085c50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d8ed31ba5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266" name="Google Shape;266;g3d8ed31ba51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97ae085c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91" name="Google Shape;291;g397ae085c5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97a0eea81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304" name="Google Shape;304;g397a0eea811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d91bec45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316" name="Google Shape;316;g3d91bec452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7ae085c5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326" name="Google Shape;326;g397ae085c50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9791d23e0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336" name="Google Shape;336;g39791d23e0a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97ae085c50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345" name="Google Shape;345;g397ae085c50_0_3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f3643da4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3" name="Google Shape;103;g33f3643da4f_1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7ae085c50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355" name="Google Shape;355;g397ae085c50_2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9791d23e0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364" name="Google Shape;364;g39791d23e0a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97ae085c50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375" name="Google Shape;375;g397ae085c50_2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9791d23e0a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385" name="Google Shape;385;g39791d23e0a_0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9a5c49892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394" name="Google Shape;394;g39a5c49892a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9791d23e0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05" name="Google Shape;405;g39791d23e0a_0_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9791d23e0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16" name="Google Shape;416;g39791d23e0a_0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9791d23e0a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27" name="Google Shape;427;g39791d23e0a_0_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9791d23e0a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36" name="Google Shape;436;g39791d23e0a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9791d23e0a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59" name="Google Shape;459;g39791d23e0a_0_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5710da83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3" name="Google Shape;113;g355710da835_0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9791d23e0a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9791d23e0a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9791d23e0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9791d23e0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97b227059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87" name="Google Shape;487;g397b2270590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97b2270590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496" name="Google Shape;496;g397b2270590_0_2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97b2270590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05" name="Google Shape;505;g397b2270590_0_2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8b7904eb3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14" name="Google Shape;514;g38b7904eb38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97b227059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25" name="Google Shape;525;g397b2270590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9a5dbaa61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35" name="Google Shape;535;g39a5dbaa61e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9a5dbaa61e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56" name="Google Shape;556;g39a5dbaa61e_1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9a5dbaa61e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66" name="Google Shape;566;g39a5dbaa61e_1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713d7e990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2" name="Google Shape;122;g38713d7e990_1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9a5dbaa61e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78" name="Google Shape;578;g39a5dbaa61e_1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9a5dbaa61e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87" name="Google Shape;587;g39a5dbaa61e_1_2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9a5dbaa61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596" name="Google Shape;596;g39a5dbaa61e_1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9a5dbaa61e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06" name="Google Shape;606;g39a5dbaa61e_1_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9a5dbaa61e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16" name="Google Shape;616;g39a5dbaa61e_1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9a5dbaa61e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26" name="Google Shape;626;g39a5dbaa61e_1_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9a5dbaa61e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37" name="Google Shape;637;g39a5dbaa61e_1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9a5dbaa61e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47" name="Google Shape;647;g39a5dbaa61e_1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9a5dbaa61e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57" name="Google Shape;657;g39a5dbaa61e_1_2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9a5dbaa61e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67" name="Google Shape;667;g39a5dbaa61e_1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713d7e990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https://www.youtube.com/watch?v=SFRR3wdmDqE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34" name="Google Shape;134;g38713d7e990_1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9a5dbaa61e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77" name="Google Shape;677;g39a5dbaa61e_1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97b2270590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86" name="Google Shape;686;g397b2270590_0_1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9a5dbaa61e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695" name="Google Shape;695;g39a5dbaa61e_1_2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9a5dbaa61e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05" name="Google Shape;705;g39a5dbaa61e_1_2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96390b1ea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14" name="Google Shape;714;g3596390b1ea_2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97061e3d5c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25" name="Google Shape;725;g397061e3d5c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d8ed31ba51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6" name="Google Shape;736;g3d8ed31ba51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3d8ed31ba51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5b7814a94b_4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748" name="Google Shape;748;g35b7814a94b_4_3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d681e2131f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Pronto márcio!!!</a:t>
            </a:r>
            <a:endParaRPr sz="1200"/>
          </a:p>
        </p:txBody>
      </p:sp>
      <p:sp>
        <p:nvSpPr>
          <p:cNvPr id="758" name="Google Shape;758;g3d681e2131f_2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9791d23e0a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68" name="Google Shape;768;g39791d23e0a_0_2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713d7e990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45" name="Google Shape;145;g38713d7e990_1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97b2270590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77" name="Google Shape;777;g397b2270590_0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dadb020f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86" name="Google Shape;786;g3dadb020ff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97b227059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796" name="Google Shape;796;g397b2270590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97b2270590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05" name="Google Shape;805;g397b2270590_1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97b2270590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16" name="Google Shape;816;g397b2270590_1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da80238e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27" name="Google Shape;827;g3da80238ec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97b2270590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38" name="Google Shape;838;g397b2270590_1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97b2270590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50" name="Google Shape;850;g397b2270590_1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97b2270590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60" name="Google Shape;860;g397b2270590_1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97b2270590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71" name="Google Shape;871;g397b2270590_1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713d7e990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54" name="Google Shape;154;g38713d7e990_1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97b2270590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82" name="Google Shape;882;g397b2270590_1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97b2270590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895" name="Google Shape;895;g397b2270590_1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db089d195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>
                <a:solidFill>
                  <a:srgbClr val="FF0000"/>
                </a:solidFill>
              </a:rPr>
              <a:t>Ver qual desses ainda existe e está atuante.</a:t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06" name="Google Shape;906;g3db089d1957_1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db089d1957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15" name="Google Shape;915;g3db089d1957_1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db089d1957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27" name="Google Shape;927;g3db089d1957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db089d1957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42" name="Google Shape;942;g3db089d1957_1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db089d1957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54" name="Google Shape;954;g3db089d1957_1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3db089d1957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64" name="Google Shape;964;g3db089d1957_1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db089d1957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76" name="Google Shape;976;g3db089d1957_1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db089d1957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986" name="Google Shape;986;g3db089d1957_1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b7904eb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166" name="Google Shape;166;g38b7904eb3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db089d1957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03" name="Google Shape;1003;g3db089d1957_1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3db089d1957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14" name="Google Shape;1014;g3db089d1957_1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3db089d1957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25" name="Google Shape;1025;g3db089d1957_1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3db089d1957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36" name="Google Shape;1036;g3db089d1957_1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db089d1957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56" name="Google Shape;1056;g3db089d1957_1_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db089d1957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69" name="Google Shape;1069;g3db089d1957_1_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3db089d1957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089" name="Google Shape;1089;g3db089d1957_1_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db089d1957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02" name="Google Shape;1102;g3db089d1957_1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db089d1957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12" name="Google Shape;1112;g3db089d1957_1_1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db089d1957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23" name="Google Shape;1123;g3db089d1957_1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8b7904eb3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Ver, primeiramente, se já iremos usar a nomenclatura coordenadora/or no lugar de consultora/or e se realmente é apropriado o termo tutora/or para a função do consultora/or/coordenadora/or junto aos formadores regionais.</a:t>
            </a:r>
            <a:endParaRPr sz="1200"/>
          </a:p>
        </p:txBody>
      </p:sp>
      <p:sp>
        <p:nvSpPr>
          <p:cNvPr id="177" name="Google Shape;177;g38b7904eb38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db089d1957_1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34" name="Google Shape;1134;g3db089d1957_1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db089d1957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45" name="Google Shape;1145;g3db089d1957_1_2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3db089d1957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56" name="Google Shape;1156;g3db089d1957_1_2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db089d1957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67" name="Google Shape;1167;g3db089d1957_1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db089d1957_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77" name="Google Shape;1177;g3db089d1957_1_2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db089d1957_1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87" name="Google Shape;1187;g3db089d1957_1_2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3db089d1957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197" name="Google Shape;1197;g3db089d1957_1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3db089d1957_1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07" name="Google Shape;1207;g3db089d1957_1_2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3db089d1957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17" name="Google Shape;1217;g3db089d1957_1_2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3db089d1957_1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</p:txBody>
      </p:sp>
      <p:sp>
        <p:nvSpPr>
          <p:cNvPr id="1227" name="Google Shape;1227;g3db089d1957_1_2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609600" y="273600"/>
            <a:ext cx="109725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609600" y="1604640"/>
            <a:ext cx="10972500" cy="39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1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8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7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7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6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6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3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9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2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7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8.png"/><Relationship Id="rId8" Type="http://schemas.openxmlformats.org/officeDocument/2006/relationships/image" Target="../media/image145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8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11" Type="http://schemas.openxmlformats.org/officeDocument/2006/relationships/image" Target="../media/image39.png"/><Relationship Id="rId10" Type="http://schemas.openxmlformats.org/officeDocument/2006/relationships/image" Target="../media/image21.png"/><Relationship Id="rId21" Type="http://schemas.openxmlformats.org/officeDocument/2006/relationships/image" Target="../media/image30.png"/><Relationship Id="rId13" Type="http://schemas.openxmlformats.org/officeDocument/2006/relationships/image" Target="../media/image2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5" Type="http://schemas.openxmlformats.org/officeDocument/2006/relationships/image" Target="../media/image28.png"/><Relationship Id="rId14" Type="http://schemas.openxmlformats.org/officeDocument/2006/relationships/image" Target="../media/image17.png"/><Relationship Id="rId17" Type="http://schemas.openxmlformats.org/officeDocument/2006/relationships/image" Target="../media/image22.png"/><Relationship Id="rId16" Type="http://schemas.openxmlformats.org/officeDocument/2006/relationships/image" Target="../media/image34.png"/><Relationship Id="rId5" Type="http://schemas.openxmlformats.org/officeDocument/2006/relationships/image" Target="../media/image6.png"/><Relationship Id="rId19" Type="http://schemas.openxmlformats.org/officeDocument/2006/relationships/image" Target="../media/image23.png"/><Relationship Id="rId6" Type="http://schemas.openxmlformats.org/officeDocument/2006/relationships/image" Target="../media/image12.png"/><Relationship Id="rId18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32.png"/><Relationship Id="rId8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hyperlink" Target="https://prototipos.caeddigital.net/arquivos/ce/colecoes/2025/SPAECE%202025%20-%20RP%20MT%20EM.pdf" TargetMode="External"/><Relationship Id="rId8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hyperlink" Target="https://www.planalto.gov.br/ccivil_03/_Ato2015-2018/2018/Decreto/D9432.htm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s://www.planalto.gov.br/ccivil_03/_Ato2015-2018/2018/Decreto/D9432.htm" TargetMode="External"/><Relationship Id="rId7" Type="http://schemas.openxmlformats.org/officeDocument/2006/relationships/hyperlink" Target="https://www.planalto.gov.br/ccivil_03/_Ato2015-2018/2018/Decreto/D9432.htm" TargetMode="External"/><Relationship Id="rId8" Type="http://schemas.openxmlformats.org/officeDocument/2006/relationships/hyperlink" Target="https://www.planalto.gov.br/ccivil_03/_Ato2015-2018/2018/Decreto/D9432.htm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26.png"/><Relationship Id="rId7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padlet.com/mchavesedu/foco-2026-seduc-cear-9o0bavjk46i3a3io" TargetMode="External"/><Relationship Id="rId7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7.png"/><Relationship Id="rId7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48.png"/><Relationship Id="rId13" Type="http://schemas.openxmlformats.org/officeDocument/2006/relationships/image" Target="../media/image57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4.png"/><Relationship Id="rId15" Type="http://schemas.openxmlformats.org/officeDocument/2006/relationships/image" Target="../media/image55.png"/><Relationship Id="rId14" Type="http://schemas.openxmlformats.org/officeDocument/2006/relationships/image" Target="../media/image46.png"/><Relationship Id="rId17" Type="http://schemas.openxmlformats.org/officeDocument/2006/relationships/image" Target="../media/image6.png"/><Relationship Id="rId16" Type="http://schemas.openxmlformats.org/officeDocument/2006/relationships/image" Target="../media/image51.png"/><Relationship Id="rId5" Type="http://schemas.openxmlformats.org/officeDocument/2006/relationships/image" Target="../media/image3.png"/><Relationship Id="rId6" Type="http://schemas.openxmlformats.org/officeDocument/2006/relationships/hyperlink" Target="https://www.gov.br/mec/pt-br/cne/2025/maio-2025/rceb004_25.pdf" TargetMode="External"/><Relationship Id="rId7" Type="http://schemas.openxmlformats.org/officeDocument/2006/relationships/image" Target="../media/image41.png"/><Relationship Id="rId8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://www.gov.br/mec/pt-br/escolas-conectadas" TargetMode="External"/><Relationship Id="rId6" Type="http://schemas.openxmlformats.org/officeDocument/2006/relationships/hyperlink" Target="https://www.planalto.gov.br/ccivil_03/_ato2023-2026/2023/lei/l14533.htm" TargetMode="External"/><Relationship Id="rId7" Type="http://schemas.openxmlformats.org/officeDocument/2006/relationships/hyperlink" Target="https://www.planalto.gov.br/ccivil_03/_ato2023-2026/2023/lei/l14533.htm" TargetMode="External"/><Relationship Id="rId8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8.png"/><Relationship Id="rId6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hyperlink" Target="https://drive.google.com/file/d/1mT2EiYZLjwBNt_zRV3PLPUZExoKRtEs6/view?usp=drive_link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hyperlink" Target="https://drive.google.com/file/d/12Y1y8qumWihbFTR1dw_KKFtSJ-2uXSK9/view?usp=drive_link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6.png"/><Relationship Id="rId7" Type="http://schemas.openxmlformats.org/officeDocument/2006/relationships/image" Target="../media/image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3.png"/><Relationship Id="rId7" Type="http://schemas.openxmlformats.org/officeDocument/2006/relationships/image" Target="../media/image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drive.google.com/file/d/1-7pKguBtAfx_mbaCQiY2vTjKbg62TEbr/view?usp=drive_link" TargetMode="External"/><Relationship Id="rId7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71.png"/><Relationship Id="rId7" Type="http://schemas.openxmlformats.org/officeDocument/2006/relationships/image" Target="../media/image81.png"/><Relationship Id="rId8" Type="http://schemas.openxmlformats.org/officeDocument/2006/relationships/image" Target="../media/image6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hyperlink" Target="https://www.youtube.com/watch?v=SFRR3wdmDqE" TargetMode="External"/><Relationship Id="rId7" Type="http://schemas.openxmlformats.org/officeDocument/2006/relationships/hyperlink" Target="http://www.youtube.com/watch?v=SFRR3wdmDqE" TargetMode="External"/><Relationship Id="rId8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5.png"/><Relationship Id="rId7" Type="http://schemas.openxmlformats.org/officeDocument/2006/relationships/image" Target="../media/image9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5.png"/><Relationship Id="rId7" Type="http://schemas.openxmlformats.org/officeDocument/2006/relationships/image" Target="../media/image9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8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3.png"/><Relationship Id="rId7" Type="http://schemas.openxmlformats.org/officeDocument/2006/relationships/image" Target="../media/image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77.gif"/><Relationship Id="rId7" Type="http://schemas.openxmlformats.org/officeDocument/2006/relationships/image" Target="../media/image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hyperlink" Target="https://www.youtube.com/watch?v=W-AHBiU7Ac4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hyperlink" Target="http://www.youtube.com/watch?v=W-AHBiU7Ac4" TargetMode="External"/><Relationship Id="rId8" Type="http://schemas.openxmlformats.org/officeDocument/2006/relationships/image" Target="../media/image11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8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9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9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95.png"/><Relationship Id="rId8" Type="http://schemas.openxmlformats.org/officeDocument/2006/relationships/image" Target="../media/image8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9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84.png"/><Relationship Id="rId8" Type="http://schemas.openxmlformats.org/officeDocument/2006/relationships/image" Target="../media/image8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90.png"/><Relationship Id="rId8" Type="http://schemas.openxmlformats.org/officeDocument/2006/relationships/image" Target="../media/image1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91.png"/><Relationship Id="rId8" Type="http://schemas.openxmlformats.org/officeDocument/2006/relationships/image" Target="../media/image10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9.png"/><Relationship Id="rId4" Type="http://schemas.openxmlformats.org/officeDocument/2006/relationships/image" Target="../media/image2.png"/><Relationship Id="rId5" Type="http://schemas.openxmlformats.org/officeDocument/2006/relationships/image" Target="../media/image82.png"/><Relationship Id="rId6" Type="http://schemas.openxmlformats.org/officeDocument/2006/relationships/image" Target="../media/image6.png"/><Relationship Id="rId7" Type="http://schemas.openxmlformats.org/officeDocument/2006/relationships/image" Target="../media/image10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99.png"/></Relationships>
</file>

<file path=ppt/slides/_rels/slide7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17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12.png"/><Relationship Id="rId8" Type="http://schemas.openxmlformats.org/officeDocument/2006/relationships/image" Target="../media/image11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00.png"/><Relationship Id="rId8" Type="http://schemas.openxmlformats.org/officeDocument/2006/relationships/image" Target="../media/image11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1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0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09.png"/></Relationships>
</file>

<file path=ppt/slides/_rels/slide7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5.png"/><Relationship Id="rId10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13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07.png"/><Relationship Id="rId8" Type="http://schemas.openxmlformats.org/officeDocument/2006/relationships/image" Target="../media/image10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1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1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2.png"/><Relationship Id="rId8" Type="http://schemas.openxmlformats.org/officeDocument/2006/relationships/image" Target="../media/image12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50.png"/><Relationship Id="rId7" Type="http://schemas.openxmlformats.org/officeDocument/2006/relationships/image" Target="../media/image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2.png"/><Relationship Id="rId8" Type="http://schemas.openxmlformats.org/officeDocument/2006/relationships/image" Target="../media/image12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50.png"/><Relationship Id="rId6" Type="http://schemas.openxmlformats.org/officeDocument/2006/relationships/image" Target="../media/image3.png"/><Relationship Id="rId7" Type="http://schemas.openxmlformats.org/officeDocument/2006/relationships/image" Target="../media/image6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9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9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5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24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4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4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600" y="-23784"/>
            <a:ext cx="12271598" cy="690556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6637100" y="4527025"/>
            <a:ext cx="5244600" cy="2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1º Formação Estadual Foco na Aprendizagem- Matemática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4200" y="1961225"/>
            <a:ext cx="3181301" cy="10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878150" y="3219900"/>
            <a:ext cx="6293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Secretaria Executiva de Ensino Médio e Profissional -SexecEMP</a:t>
            </a:r>
            <a:endParaRPr b="1" sz="16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878150" y="3569925"/>
            <a:ext cx="6293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Coordenadoria de Gestão Pedagógica de Ensino  Médio - Cogem</a:t>
            </a:r>
            <a:endParaRPr sz="16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99" name="Google Shape;99;p16" title="Cópia de Cópia de Perfil do (12).png"/>
          <p:cNvPicPr preferRelativeResize="0"/>
          <p:nvPr/>
        </p:nvPicPr>
        <p:blipFill rotWithShape="1">
          <a:blip r:embed="rId5">
            <a:alphaModFix/>
          </a:blip>
          <a:srcRect b="29476" l="16392" r="17509" t="20164"/>
          <a:stretch/>
        </p:blipFill>
        <p:spPr>
          <a:xfrm flipH="1">
            <a:off x="7648538" y="1999702"/>
            <a:ext cx="4148900" cy="237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31047" l="19937" r="23018" t="26329"/>
          <a:stretch/>
        </p:blipFill>
        <p:spPr>
          <a:xfrm>
            <a:off x="8240083" y="2576136"/>
            <a:ext cx="2818184" cy="157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>
            <p:ph type="title"/>
          </p:nvPr>
        </p:nvSpPr>
        <p:spPr>
          <a:xfrm>
            <a:off x="604900" y="79750"/>
            <a:ext cx="8082300" cy="769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>
              <a:solidFill>
                <a:srgbClr val="274E13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194" name="Google Shape;194;p25"/>
          <p:cNvSpPr txBox="1"/>
          <p:nvPr>
            <p:ph idx="1" type="body"/>
          </p:nvPr>
        </p:nvSpPr>
        <p:spPr>
          <a:xfrm>
            <a:off x="480475" y="1058175"/>
            <a:ext cx="5854200" cy="413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1950" lvl="0" marL="45720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Avaliação</a:t>
            </a: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 Diagnóstica</a:t>
            </a:r>
            <a:endParaRPr b="1"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O</a:t>
            </a: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bjetivo: 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verificar se as/os estudantes apresentam ou não habilidades necessárias para o ensino médio. 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A Avaliação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,</a:t>
            </a: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portanto, oferta às/aos professoras/es dados e relatórios com dados educacionais.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Permite 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aos docentes repensar estratégias pedagógicas para a recomposição e fortalecimento das aprendizagens estudantis.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95" name="Google Shape;195;p2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 view business discussing documents and ideas at meeting,business consulting concept. (Fornecido por Getty Images)" id="196" name="Google Shape;19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6130" y="1668225"/>
            <a:ext cx="4954998" cy="33049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5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0" name="Google Shape;1240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1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7860" y="720437"/>
            <a:ext cx="8014312" cy="542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16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0" name="Google Shape;1250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1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16"/>
          <p:cNvPicPr preferRelativeResize="0"/>
          <p:nvPr/>
        </p:nvPicPr>
        <p:blipFill rotWithShape="1">
          <a:blip r:embed="rId7">
            <a:alphaModFix/>
          </a:blip>
          <a:srcRect b="0" l="0" r="3372" t="0"/>
          <a:stretch/>
        </p:blipFill>
        <p:spPr>
          <a:xfrm>
            <a:off x="129519" y="894485"/>
            <a:ext cx="8459845" cy="5266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17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0" name="Google Shape;1260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p11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82326"/>
            <a:ext cx="7710589" cy="609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18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0" name="Google Shape;1270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1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6263" y="677098"/>
            <a:ext cx="7608048" cy="5735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19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0" name="Google Shape;1280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1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119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Agora é com vocês!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5" name="Google Shape;1285;p1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35525" y="1709397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20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1" name="Google Shape;1291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2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20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Agora é com vocês!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6" name="Google Shape;1296;p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903" y="1411124"/>
            <a:ext cx="10192951" cy="388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21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2" name="Google Shape;1302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2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21"/>
          <p:cNvSpPr txBox="1"/>
          <p:nvPr/>
        </p:nvSpPr>
        <p:spPr>
          <a:xfrm>
            <a:off x="604897" y="397663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7" name="Google Shape;1307;p1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98089" y="1143252"/>
            <a:ext cx="6845715" cy="51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22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3" name="Google Shape;131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2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122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8" name="Google Shape;1318;p1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95791" y="1260710"/>
            <a:ext cx="7603844" cy="5108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23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4" name="Google Shape;132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12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23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9" name="Google Shape;1329;p1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60701" y="1608085"/>
            <a:ext cx="8973463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24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5" name="Google Shape;1335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2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24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0" name="Google Shape;1340;p1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84647" y="2077473"/>
            <a:ext cx="8893343" cy="25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/>
          <p:nvPr/>
        </p:nvSpPr>
        <p:spPr>
          <a:xfrm>
            <a:off x="4396800" y="1554240"/>
            <a:ext cx="3386400" cy="3386400"/>
          </a:xfrm>
          <a:prstGeom prst="donut">
            <a:avLst>
              <a:gd fmla="val 16067" name="adj"/>
            </a:avLst>
          </a:prstGeom>
          <a:solidFill>
            <a:srgbClr val="000000">
              <a:alpha val="109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/>
          <p:nvPr/>
        </p:nvSpPr>
        <p:spPr>
          <a:xfrm>
            <a:off x="4584480" y="1858080"/>
            <a:ext cx="458406" cy="41855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25">
            <a:solidFill>
              <a:srgbClr val="0E9453"/>
            </a:solidFill>
            <a:prstDash val="solid"/>
            <a:round/>
            <a:headEnd len="med" w="med" type="oval"/>
            <a:tailEnd len="sm" w="sm" type="none"/>
          </a:ln>
        </p:spPr>
      </p:sp>
      <p:sp>
        <p:nvSpPr>
          <p:cNvPr id="203" name="Google Shape;203;p26"/>
          <p:cNvSpPr/>
          <p:nvPr/>
        </p:nvSpPr>
        <p:spPr>
          <a:xfrm>
            <a:off x="1662720" y="1362720"/>
            <a:ext cx="2864100" cy="16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Matriz dos Saberes</a:t>
            </a:r>
            <a:br>
              <a:rPr b="0" i="0" lang="pt-BR" sz="2400" u="none" cap="none" strike="noStrike">
                <a:latin typeface="Arial"/>
                <a:ea typeface="Arial"/>
                <a:cs typeface="Arial"/>
                <a:sym typeface="Arial"/>
              </a:rPr>
            </a:b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6"/>
          <p:cNvSpPr/>
          <p:nvPr/>
        </p:nvSpPr>
        <p:spPr>
          <a:xfrm flipH="1" rot="10800000">
            <a:off x="5041920" y="4743318"/>
            <a:ext cx="459864" cy="4570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25">
            <a:solidFill>
              <a:srgbClr val="085631"/>
            </a:solidFill>
            <a:prstDash val="solid"/>
            <a:round/>
            <a:headEnd len="med" w="med" type="oval"/>
            <a:tailEnd len="sm" w="sm" type="none"/>
          </a:ln>
        </p:spPr>
      </p:sp>
      <p:sp>
        <p:nvSpPr>
          <p:cNvPr id="205" name="Google Shape;205;p26"/>
          <p:cNvSpPr/>
          <p:nvPr/>
        </p:nvSpPr>
        <p:spPr>
          <a:xfrm>
            <a:off x="1544150" y="4202874"/>
            <a:ext cx="29823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Intervenção nas escolas em paralelo à</a:t>
            </a:r>
            <a:r>
              <a:rPr lang="pt-BR" sz="2100"/>
              <a:t> </a:t>
            </a: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formação de</a:t>
            </a:r>
            <a:r>
              <a:rPr lang="pt-BR" sz="2100"/>
              <a:t> </a:t>
            </a: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professores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6"/>
          <p:cNvSpPr/>
          <p:nvPr/>
        </p:nvSpPr>
        <p:spPr>
          <a:xfrm flipH="1" rot="-1799990">
            <a:off x="4295583" y="1448139"/>
            <a:ext cx="3587418" cy="3587418"/>
          </a:xfrm>
          <a:prstGeom prst="blockArc">
            <a:avLst>
              <a:gd fmla="val 14348563" name="adj1"/>
              <a:gd fmla="val 19872341" name="adj2"/>
              <a:gd fmla="val 9100" name="adj3"/>
            </a:avLst>
          </a:prstGeom>
          <a:solidFill>
            <a:srgbClr val="0E9453"/>
          </a:solidFill>
          <a:ln>
            <a:noFill/>
          </a:ln>
          <a:effectLst>
            <a:outerShdw blurRad="95251" rotWithShape="0" algn="bl" dir="5400000" dist="127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"/>
          <p:cNvSpPr/>
          <p:nvPr/>
        </p:nvSpPr>
        <p:spPr>
          <a:xfrm rot="10800000">
            <a:off x="7597896" y="4752960"/>
            <a:ext cx="472824" cy="4665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25">
            <a:solidFill>
              <a:srgbClr val="0E9453"/>
            </a:solidFill>
            <a:prstDash val="solid"/>
            <a:round/>
            <a:headEnd len="med" w="med" type="oval"/>
            <a:tailEnd len="sm" w="sm" type="none"/>
          </a:ln>
        </p:spPr>
      </p:sp>
      <p:sp>
        <p:nvSpPr>
          <p:cNvPr id="208" name="Google Shape;208;p26"/>
          <p:cNvSpPr/>
          <p:nvPr/>
        </p:nvSpPr>
        <p:spPr>
          <a:xfrm>
            <a:off x="7783200" y="4752955"/>
            <a:ext cx="37173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Análise -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Identificação dos níveis de saberes/habilidades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6"/>
          <p:cNvSpPr/>
          <p:nvPr/>
        </p:nvSpPr>
        <p:spPr>
          <a:xfrm flipH="1">
            <a:off x="7125606" y="1752480"/>
            <a:ext cx="448794" cy="45165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25">
            <a:solidFill>
              <a:srgbClr val="085631"/>
            </a:solidFill>
            <a:prstDash val="solid"/>
            <a:round/>
            <a:headEnd len="med" w="med" type="oval"/>
            <a:tailEnd len="sm" w="sm" type="none"/>
          </a:ln>
        </p:spPr>
      </p:sp>
      <p:sp>
        <p:nvSpPr>
          <p:cNvPr id="210" name="Google Shape;210;p26"/>
          <p:cNvSpPr/>
          <p:nvPr/>
        </p:nvSpPr>
        <p:spPr>
          <a:xfrm>
            <a:off x="7624800" y="1269600"/>
            <a:ext cx="26856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Aplicação dos testes e coleta de resultados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869120" y="2699520"/>
            <a:ext cx="23937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AVALIAÇÃO DIAGNÓSTICA-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FORMATIVA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 rot="9000613">
            <a:off x="4285267" y="1448050"/>
            <a:ext cx="3586708" cy="3586708"/>
          </a:xfrm>
          <a:prstGeom prst="blockArc">
            <a:avLst>
              <a:gd fmla="val 18041678" name="adj1"/>
              <a:gd fmla="val 1798478" name="adj2"/>
              <a:gd fmla="val 9595" name="adj3"/>
            </a:avLst>
          </a:prstGeom>
          <a:solidFill>
            <a:srgbClr val="085631"/>
          </a:solidFill>
          <a:ln>
            <a:noFill/>
          </a:ln>
          <a:effectLst>
            <a:outerShdw blurRad="95251" rotWithShape="0" algn="bl" dist="127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/>
          <p:cNvSpPr/>
          <p:nvPr/>
        </p:nvSpPr>
        <p:spPr>
          <a:xfrm rot="1799990">
            <a:off x="4293159" y="1448139"/>
            <a:ext cx="3587418" cy="3587418"/>
          </a:xfrm>
          <a:prstGeom prst="blockArc">
            <a:avLst>
              <a:gd fmla="val 14545937" name="adj1"/>
              <a:gd fmla="val 19902139" name="adj2"/>
              <a:gd fmla="val 9115" name="adj3"/>
            </a:avLst>
          </a:prstGeom>
          <a:solidFill>
            <a:srgbClr val="085631"/>
          </a:solidFill>
          <a:ln>
            <a:noFill/>
          </a:ln>
          <a:effectLst>
            <a:outerShdw blurRad="95251" rotWithShape="0" algn="bl" dir="5400000" dist="127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6"/>
          <p:cNvSpPr/>
          <p:nvPr/>
        </p:nvSpPr>
        <p:spPr>
          <a:xfrm flipH="1" rot="-9000613">
            <a:off x="4295545" y="1449010"/>
            <a:ext cx="3586708" cy="3586708"/>
          </a:xfrm>
          <a:prstGeom prst="blockArc">
            <a:avLst>
              <a:gd fmla="val 17967225" name="adj1"/>
              <a:gd fmla="val 1529547" name="adj2"/>
              <a:gd fmla="val 9279" name="adj3"/>
            </a:avLst>
          </a:prstGeom>
          <a:solidFill>
            <a:srgbClr val="0E9453"/>
          </a:solidFill>
          <a:ln>
            <a:noFill/>
          </a:ln>
          <a:effectLst>
            <a:outerShdw blurRad="95251" rotWithShape="0" algn="bl" dir="5400000" dist="127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/>
          <p:cNvSpPr/>
          <p:nvPr/>
        </p:nvSpPr>
        <p:spPr>
          <a:xfrm rot="8100000">
            <a:off x="4222296" y="3010169"/>
            <a:ext cx="483661" cy="483661"/>
          </a:xfrm>
          <a:prstGeom prst="rtTriangle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/>
          <p:cNvSpPr/>
          <p:nvPr/>
        </p:nvSpPr>
        <p:spPr>
          <a:xfrm rot="-2700000">
            <a:off x="7464443" y="3000569"/>
            <a:ext cx="483661" cy="483661"/>
          </a:xfrm>
          <a:prstGeom prst="rtTriangle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"/>
          <p:cNvSpPr/>
          <p:nvPr/>
        </p:nvSpPr>
        <p:spPr>
          <a:xfrm rot="2700000">
            <a:off x="5843129" y="4617083"/>
            <a:ext cx="483661" cy="483661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6"/>
          <p:cNvSpPr/>
          <p:nvPr/>
        </p:nvSpPr>
        <p:spPr>
          <a:xfrm rot="-8100000">
            <a:off x="5844089" y="1370616"/>
            <a:ext cx="483661" cy="483661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6"/>
          <p:cNvSpPr txBox="1"/>
          <p:nvPr>
            <p:ph type="title"/>
          </p:nvPr>
        </p:nvSpPr>
        <p:spPr>
          <a:xfrm>
            <a:off x="604900" y="79750"/>
            <a:ext cx="8082300" cy="677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>
              <a:solidFill>
                <a:srgbClr val="274E13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604900" y="806000"/>
            <a:ext cx="351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verlock"/>
              <a:buChar char="●"/>
            </a:pPr>
            <a:r>
              <a:rPr b="1" lang="pt-BR" sz="21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Avaliação Diagnóstica</a:t>
            </a:r>
            <a:endParaRPr b="1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25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6" name="Google Shape;134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2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25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1" name="Google Shape;1351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0675" y="1629000"/>
            <a:ext cx="8670976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26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7" name="Google Shape;1357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2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26"/>
          <p:cNvSpPr txBox="1"/>
          <p:nvPr/>
        </p:nvSpPr>
        <p:spPr>
          <a:xfrm>
            <a:off x="604897" y="16679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2" name="Google Shape;1362;p1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71273" y="1229817"/>
            <a:ext cx="7492451" cy="5061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127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8" name="Google Shape;1368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2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127"/>
          <p:cNvSpPr txBox="1"/>
          <p:nvPr/>
        </p:nvSpPr>
        <p:spPr>
          <a:xfrm>
            <a:off x="604897" y="1442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3" name="Google Shape;1373;p127"/>
          <p:cNvPicPr preferRelativeResize="0"/>
          <p:nvPr/>
        </p:nvPicPr>
        <p:blipFill rotWithShape="1">
          <a:blip r:embed="rId7">
            <a:alphaModFix/>
          </a:blip>
          <a:srcRect b="1029" l="0" r="0" t="0"/>
          <a:stretch/>
        </p:blipFill>
        <p:spPr>
          <a:xfrm>
            <a:off x="1781811" y="1146960"/>
            <a:ext cx="8079027" cy="5144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8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9" name="Google Shape;1379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2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128"/>
          <p:cNvSpPr txBox="1"/>
          <p:nvPr/>
        </p:nvSpPr>
        <p:spPr>
          <a:xfrm>
            <a:off x="604897" y="566548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Diagnóstico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4" name="Google Shape;1384;p128"/>
          <p:cNvGrpSpPr/>
          <p:nvPr/>
        </p:nvGrpSpPr>
        <p:grpSpPr>
          <a:xfrm>
            <a:off x="1936673" y="1335989"/>
            <a:ext cx="8318651" cy="4700915"/>
            <a:chOff x="1936673" y="1335989"/>
            <a:chExt cx="8318651" cy="4700915"/>
          </a:xfrm>
        </p:grpSpPr>
        <p:pic>
          <p:nvPicPr>
            <p:cNvPr id="1385" name="Google Shape;1385;p128"/>
            <p:cNvPicPr preferRelativeResize="0"/>
            <p:nvPr/>
          </p:nvPicPr>
          <p:blipFill rotWithShape="1">
            <a:blip r:embed="rId7">
              <a:alphaModFix/>
            </a:blip>
            <a:srcRect b="63525" l="0" r="0" t="0"/>
            <a:stretch/>
          </p:blipFill>
          <p:spPr>
            <a:xfrm>
              <a:off x="1936673" y="1335989"/>
              <a:ext cx="8318651" cy="1707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6" name="Google Shape;1386;p1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279976" y="3158042"/>
              <a:ext cx="7632046" cy="28788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29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2" name="Google Shape;1392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2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29"/>
          <p:cNvSpPr txBox="1"/>
          <p:nvPr/>
        </p:nvSpPr>
        <p:spPr>
          <a:xfrm>
            <a:off x="193698" y="28842"/>
            <a:ext cx="62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Atividade: Infográfico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p129"/>
          <p:cNvPicPr preferRelativeResize="0"/>
          <p:nvPr/>
        </p:nvPicPr>
        <p:blipFill rotWithShape="1">
          <a:blip r:embed="rId7">
            <a:alphaModFix/>
          </a:blip>
          <a:srcRect b="0" l="0" r="0" t="1420"/>
          <a:stretch/>
        </p:blipFill>
        <p:spPr>
          <a:xfrm>
            <a:off x="1053263" y="678065"/>
            <a:ext cx="8807577" cy="5643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Google Shape;1402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130"/>
          <p:cNvSpPr txBox="1"/>
          <p:nvPr>
            <p:ph type="title"/>
          </p:nvPr>
        </p:nvSpPr>
        <p:spPr>
          <a:xfrm>
            <a:off x="604897" y="474215"/>
            <a:ext cx="9977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t-BR">
                <a:latin typeface="Kanit Medium"/>
                <a:ea typeface="Kanit Medium"/>
                <a:cs typeface="Kanit Medium"/>
                <a:sym typeface="Kanit Medium"/>
              </a:rPr>
              <a:t>Referências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406" name="Google Shape;1406;p13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0"/>
          <p:cNvSpPr txBox="1"/>
          <p:nvPr/>
        </p:nvSpPr>
        <p:spPr>
          <a:xfrm>
            <a:off x="934713" y="3568546"/>
            <a:ext cx="93183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BRASIL. Ministério da Educação. </a:t>
            </a:r>
            <a:r>
              <a:rPr b="1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Base Nacional Comum Curricular</a:t>
            </a: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. Brasília, DF: MEC, 2018.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Disponível em: https://basenacionalcomum.mec.gov.br/. Acesso em: 15 abr. 2026.</a:t>
            </a:r>
            <a:endParaRPr/>
          </a:p>
        </p:txBody>
      </p:sp>
      <p:sp>
        <p:nvSpPr>
          <p:cNvPr id="1408" name="Google Shape;1408;p130"/>
          <p:cNvSpPr txBox="1"/>
          <p:nvPr/>
        </p:nvSpPr>
        <p:spPr>
          <a:xfrm>
            <a:off x="509914" y="1630330"/>
            <a:ext cx="95331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	</a:t>
            </a:r>
            <a:r>
              <a:rPr b="0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CEARÁ. Secretaria da Educação. </a:t>
            </a:r>
            <a:r>
              <a:rPr b="1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Documento Curricular Referencial do Ceará (DCRC): Educação Infantil e Ensino Fundamental</a:t>
            </a:r>
            <a:r>
              <a:rPr b="0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. Fortaleza: SEDUC, 2020. Disponível em: https://www.seduc.ce.gov.br/wp-content/uploads/sites/37/2020/02/DCRC_2019_OFICIAL.pdf. Acesso em 27 abr. 2026.</a:t>
            </a:r>
            <a:endParaRPr b="0" i="0" sz="15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09" name="Google Shape;1409;p130"/>
          <p:cNvSpPr txBox="1"/>
          <p:nvPr/>
        </p:nvSpPr>
        <p:spPr>
          <a:xfrm>
            <a:off x="509914" y="4286586"/>
            <a:ext cx="92151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	BRASIL. Ministério da Educação. </a:t>
            </a:r>
            <a:r>
              <a:rPr b="1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Toda Matemática</a:t>
            </a:r>
            <a:r>
              <a:rPr b="0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. Disponível em: https://www.gov.br/mec/pt-br/todamatematica. Acesso em: 20 abr. 2026.</a:t>
            </a:r>
            <a:endParaRPr/>
          </a:p>
        </p:txBody>
      </p:sp>
      <p:sp>
        <p:nvSpPr>
          <p:cNvPr id="1410" name="Google Shape;1410;p130"/>
          <p:cNvSpPr txBox="1"/>
          <p:nvPr/>
        </p:nvSpPr>
        <p:spPr>
          <a:xfrm>
            <a:off x="934713" y="2673628"/>
            <a:ext cx="9215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CEARÁ. Secretaria da Educação. </a:t>
            </a:r>
            <a:r>
              <a:rPr b="1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Documento Curricular Referencial do Ceará (DCRC): Ensino Médio</a:t>
            </a: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. Fortaleza: SEDUC, 2021. Disponível em: https://www.seduc.ce.gov.br/wp-content/uploads/sites/37/2022/01/dcrc_completo_v14_09_2021.pdf. Acesso em 27 abr. 2026.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5" name="Google Shape;1415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31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rgbClr val="0B713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3500" u="none" cap="none" strike="noStrike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Obrigado!</a:t>
            </a:r>
            <a:endParaRPr b="1" i="0" sz="3500" u="none" cap="none" strike="noStrike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1417" name="Google Shape;1417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3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132"/>
          <p:cNvSpPr txBox="1"/>
          <p:nvPr/>
        </p:nvSpPr>
        <p:spPr>
          <a:xfrm>
            <a:off x="1183775" y="2793475"/>
            <a:ext cx="10029600" cy="105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Encerramento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1428" name="Google Shape;1428;p13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33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4" name="Google Shape;1434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33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Almoço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1436" name="Google Shape;1436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13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" name="Google Shape;1444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425" y="-23784"/>
            <a:ext cx="12271598" cy="690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134"/>
          <p:cNvSpPr txBox="1"/>
          <p:nvPr/>
        </p:nvSpPr>
        <p:spPr>
          <a:xfrm>
            <a:off x="7339950" y="2274600"/>
            <a:ext cx="46191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t/>
            </a:r>
            <a:endParaRPr sz="4000">
              <a:solidFill>
                <a:schemeClr val="lt1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  <p:pic>
        <p:nvPicPr>
          <p:cNvPr id="1446" name="Google Shape;1446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053" y="2665263"/>
            <a:ext cx="2957750" cy="9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4150" y="2710963"/>
            <a:ext cx="2433725" cy="88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057" y="2971847"/>
            <a:ext cx="1710960" cy="1039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7"/>
          <p:cNvGrpSpPr/>
          <p:nvPr/>
        </p:nvGrpSpPr>
        <p:grpSpPr>
          <a:xfrm>
            <a:off x="433526" y="2410348"/>
            <a:ext cx="4047865" cy="2175724"/>
            <a:chOff x="514808" y="1559210"/>
            <a:chExt cx="3166601" cy="1289700"/>
          </a:xfrm>
        </p:grpSpPr>
        <p:sp>
          <p:nvSpPr>
            <p:cNvPr id="231" name="Google Shape;231;p27"/>
            <p:cNvSpPr txBox="1"/>
            <p:nvPr/>
          </p:nvSpPr>
          <p:spPr>
            <a:xfrm>
              <a:off x="514808" y="1559210"/>
              <a:ext cx="25683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25" lIns="120925" spcFirstLastPara="1" rIns="120925" wrap="square" tIns="12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latin typeface="Overlock"/>
                <a:ea typeface="Overlock"/>
                <a:cs typeface="Overlock"/>
                <a:sym typeface="Overlock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100">
                  <a:solidFill>
                    <a:srgbClr val="274E13"/>
                  </a:solidFill>
                </a:rPr>
                <a:t>Etapa Estadual</a:t>
              </a:r>
              <a:endParaRPr b="1" sz="2000">
                <a:solidFill>
                  <a:srgbClr val="274E13"/>
                </a:solidFill>
              </a:endParaRPr>
            </a:p>
            <a:p>
              <a:pPr indent="0" lvl="0" marL="0" rtl="0" algn="just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2000"/>
                <a:t>O Coordenador Estadual de Área e os Elaboradores produzem o MDE, a pauta formativa,  e realizam a formação com as/os formadoras/es regionais.</a:t>
              </a:r>
              <a:endParaRPr sz="2000"/>
            </a:p>
          </p:txBody>
        </p:sp>
        <p:cxnSp>
          <p:nvCxnSpPr>
            <p:cNvPr id="232" name="Google Shape;232;p27"/>
            <p:cNvCxnSpPr/>
            <p:nvPr/>
          </p:nvCxnSpPr>
          <p:spPr>
            <a:xfrm rot="10800000">
              <a:off x="3047809" y="1760658"/>
              <a:ext cx="633600" cy="0"/>
            </a:xfrm>
            <a:prstGeom prst="straightConnector1">
              <a:avLst/>
            </a:prstGeom>
            <a:noFill/>
            <a:ln cap="flat" cmpd="sng" w="9525">
              <a:solidFill>
                <a:srgbClr val="249C90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33" name="Google Shape;233;p27"/>
          <p:cNvGrpSpPr/>
          <p:nvPr/>
        </p:nvGrpSpPr>
        <p:grpSpPr>
          <a:xfrm>
            <a:off x="6788464" y="2273543"/>
            <a:ext cx="4787308" cy="3947289"/>
            <a:chOff x="5209838" y="1705200"/>
            <a:chExt cx="3635286" cy="2960541"/>
          </a:xfrm>
        </p:grpSpPr>
        <p:sp>
          <p:nvSpPr>
            <p:cNvPr id="234" name="Google Shape;234;p27"/>
            <p:cNvSpPr txBox="1"/>
            <p:nvPr/>
          </p:nvSpPr>
          <p:spPr>
            <a:xfrm>
              <a:off x="5917123" y="3376041"/>
              <a:ext cx="2928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25" lIns="120925" spcFirstLastPara="1" rIns="120925" wrap="square" tIns="120925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300">
                  <a:solidFill>
                    <a:srgbClr val="274E13"/>
                  </a:solidFill>
                </a:rPr>
                <a:t>Etapa  Escolar (PCA)</a:t>
              </a:r>
              <a:endParaRPr b="1" sz="2300">
                <a:solidFill>
                  <a:srgbClr val="274E13"/>
                </a:solidFill>
              </a:endParaRPr>
            </a:p>
            <a:p>
              <a:pPr indent="0" lvl="0" marL="0" rtl="0" algn="just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2000"/>
                <a:t>O PCA realiza a formação no planejamento escolar, subsidia  e acompanha o uso do MDE, com o apoio do coordenador escolar.</a:t>
              </a:r>
              <a:endParaRPr sz="1500"/>
            </a:p>
          </p:txBody>
        </p:sp>
        <p:cxnSp>
          <p:nvCxnSpPr>
            <p:cNvPr id="235" name="Google Shape;235;p27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55B5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36" name="Google Shape;236;p27"/>
          <p:cNvGrpSpPr/>
          <p:nvPr/>
        </p:nvGrpSpPr>
        <p:grpSpPr>
          <a:xfrm>
            <a:off x="5852310" y="1428600"/>
            <a:ext cx="5997993" cy="3847418"/>
            <a:chOff x="5209838" y="762665"/>
            <a:chExt cx="4554631" cy="2885635"/>
          </a:xfrm>
        </p:grpSpPr>
        <p:sp>
          <p:nvSpPr>
            <p:cNvPr id="237" name="Google Shape;237;p27"/>
            <p:cNvSpPr txBox="1"/>
            <p:nvPr/>
          </p:nvSpPr>
          <p:spPr>
            <a:xfrm>
              <a:off x="7246868" y="762665"/>
              <a:ext cx="25176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25" lIns="120925" spcFirstLastPara="1" rIns="120925" wrap="square" tIns="120925">
              <a:noAutofit/>
            </a:bodyPr>
            <a:lstStyle/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100">
                  <a:solidFill>
                    <a:srgbClr val="274E13"/>
                  </a:solidFill>
                </a:rPr>
                <a:t>Etapa Regional</a:t>
              </a:r>
              <a:endParaRPr sz="1900"/>
            </a:p>
            <a:p>
              <a:pPr indent="0" lvl="0" marL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/>
                <a:t>Os Formadores Regionais realizam a formação com os PCAs  e acompanham a implementação nas escolas.</a:t>
              </a:r>
              <a:endParaRPr b="1" sz="1500"/>
            </a:p>
          </p:txBody>
        </p:sp>
        <p:cxnSp>
          <p:nvCxnSpPr>
            <p:cNvPr id="238" name="Google Shape;238;p27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D7E7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39" name="Google Shape;239;p27"/>
          <p:cNvGrpSpPr/>
          <p:nvPr/>
        </p:nvGrpSpPr>
        <p:grpSpPr>
          <a:xfrm>
            <a:off x="3583905" y="971262"/>
            <a:ext cx="5023756" cy="5054003"/>
            <a:chOff x="2662213" y="676344"/>
            <a:chExt cx="3814835" cy="3790597"/>
          </a:xfrm>
        </p:grpSpPr>
        <p:sp>
          <p:nvSpPr>
            <p:cNvPr id="240" name="Google Shape;240;p27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fmla="val 12622480" name="adj1"/>
                <a:gd fmla="val 19781569" name="adj2"/>
                <a:gd fmla="val 20773" name="adj3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120925" lIns="120925" spcFirstLastPara="1" rIns="120925" wrap="square" tIns="12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fmla="val 12622480" name="adj1"/>
                <a:gd fmla="val 19662822" name="adj2"/>
                <a:gd fmla="val 20729" name="adj3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120925" lIns="120925" spcFirstLastPara="1" rIns="120925" wrap="square" tIns="12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fmla="val 12622480" name="adj1"/>
                <a:gd fmla="val 19703271" name="adj2"/>
                <a:gd fmla="val 20851" name="adj3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120925" lIns="120925" spcFirstLastPara="1" rIns="120925" wrap="square" tIns="12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3" name="Google Shape;243;p27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44" name="Google Shape;244;p27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249C90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120925" lIns="120925" spcFirstLastPara="1" rIns="120925" wrap="square" tIns="1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27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249C90"/>
              </a:solidFill>
              <a:ln>
                <a:noFill/>
              </a:ln>
            </p:spPr>
            <p:txBody>
              <a:bodyPr anchorCtr="0" anchor="ctr" bIns="120925" lIns="120925" spcFirstLastPara="1" rIns="120925" wrap="square" tIns="1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6" name="Google Shape;246;p27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47" name="Google Shape;247;p27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55B54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120925" lIns="120925" spcFirstLastPara="1" rIns="120925" wrap="square" tIns="1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55B54"/>
              </a:solidFill>
              <a:ln>
                <a:noFill/>
              </a:ln>
            </p:spPr>
            <p:txBody>
              <a:bodyPr anchorCtr="0" anchor="ctr" bIns="120925" lIns="120925" spcFirstLastPara="1" rIns="120925" wrap="square" tIns="1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27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50" name="Google Shape;250;p27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D7E74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120925" lIns="120925" spcFirstLastPara="1" rIns="120925" wrap="square" tIns="1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D7E74"/>
              </a:solidFill>
              <a:ln>
                <a:noFill/>
              </a:ln>
            </p:spPr>
            <p:txBody>
              <a:bodyPr anchorCtr="0" anchor="ctr" bIns="120925" lIns="120925" spcFirstLastPara="1" rIns="120925" wrap="square" tIns="1209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2" name="Google Shape;252;p27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25" lIns="120925" spcFirstLastPara="1" rIns="120925" wrap="square" tIns="120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3" name="Google Shape;253;p27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25" lIns="120925" spcFirstLastPara="1" rIns="120925" wrap="square" tIns="120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b="1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4" name="Google Shape;254;p27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25" lIns="120925" spcFirstLastPara="1" rIns="120925" wrap="square" tIns="120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55" name="Google Shape;25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7708900" y="4203750"/>
            <a:ext cx="3867000" cy="2017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261" name="Google Shape;261;p27"/>
          <p:cNvSpPr/>
          <p:nvPr/>
        </p:nvSpPr>
        <p:spPr>
          <a:xfrm>
            <a:off x="386525" y="2420400"/>
            <a:ext cx="3276300" cy="2270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8607650" y="1277775"/>
            <a:ext cx="3276300" cy="2017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7"/>
          <p:cNvSpPr txBox="1"/>
          <p:nvPr/>
        </p:nvSpPr>
        <p:spPr>
          <a:xfrm>
            <a:off x="662825" y="990000"/>
            <a:ext cx="3627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verlock"/>
              <a:buChar char="●"/>
            </a:pPr>
            <a:r>
              <a:rPr b="1" lang="pt-BR" sz="21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Formação continuada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272" name="Google Shape;272;p28"/>
          <p:cNvSpPr txBox="1"/>
          <p:nvPr>
            <p:ph idx="1" type="body"/>
          </p:nvPr>
        </p:nvSpPr>
        <p:spPr>
          <a:xfrm>
            <a:off x="331410" y="812977"/>
            <a:ext cx="10937400" cy="20664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Materiais didáticos estruturados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Materiais de suporte ao professor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Trabalha descritores prioritários à recomposição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Disponíveis nas forma online (todos os componentes curriculares) e impresso (Língua Portuguesa e matemática)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Constitue um acervo para consulta docente.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73" name="Google Shape;2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900" y="2943106"/>
            <a:ext cx="1271175" cy="17796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4" name="Google Shape;27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8758" y="2943106"/>
            <a:ext cx="1271175" cy="178233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2616" y="2943106"/>
            <a:ext cx="1271175" cy="1812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6" name="Google Shape;27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6475" y="2943109"/>
            <a:ext cx="1271176" cy="1779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7" name="Google Shape;27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80334" y="2945684"/>
            <a:ext cx="1271175" cy="180745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24192" y="2958334"/>
            <a:ext cx="1271174" cy="177871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9" name="Google Shape;279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268050" y="2948984"/>
            <a:ext cx="1271176" cy="179636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1" name="Google Shape;281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4888" y="4916371"/>
            <a:ext cx="1270800" cy="17872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2" name="Google Shape;282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05806" y="4907546"/>
            <a:ext cx="1270801" cy="177389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3" name="Google Shape;283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06725" y="4919783"/>
            <a:ext cx="1270800" cy="17804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4" name="Google Shape;284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07656" y="4908910"/>
            <a:ext cx="1270800" cy="180216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5" name="Google Shape;285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285112" y="4921158"/>
            <a:ext cx="1270800" cy="178155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6" name="Google Shape;286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62542" y="4921147"/>
            <a:ext cx="1270800" cy="18072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63475" y="4907550"/>
            <a:ext cx="1184153" cy="178899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424373" y="4907550"/>
            <a:ext cx="1299774" cy="182089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9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297" name="Google Shape;297;p29"/>
          <p:cNvSpPr txBox="1"/>
          <p:nvPr>
            <p:ph idx="1" type="body"/>
          </p:nvPr>
        </p:nvSpPr>
        <p:spPr>
          <a:xfrm>
            <a:off x="386635" y="791050"/>
            <a:ext cx="10937400" cy="3849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Este ano o foco será a 2º série do ensino médio.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98" name="Google Shape;29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6032" y="6497480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1939" y="4946722"/>
            <a:ext cx="5834219" cy="29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2100" y="1175950"/>
            <a:ext cx="6311550" cy="3728738"/>
          </a:xfrm>
          <a:prstGeom prst="rect">
            <a:avLst/>
          </a:prstGeom>
          <a:noFill/>
          <a:ln cap="flat" cmpd="sng" w="11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1" name="Google Shape;30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11954" y="5241366"/>
            <a:ext cx="5834207" cy="1431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0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311" name="Google Shape;311;p30"/>
          <p:cNvSpPr txBox="1"/>
          <p:nvPr>
            <p:ph idx="1" type="body"/>
          </p:nvPr>
        </p:nvSpPr>
        <p:spPr>
          <a:xfrm>
            <a:off x="615625" y="1047475"/>
            <a:ext cx="6275400" cy="391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Boletim da Escola - Equipe Pedagógica- Matemática - Ensino Médio e EJA.</a:t>
            </a:r>
            <a:endParaRPr b="1"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Objetivo: 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contribuir para que a equipe pedagógica, com base nos resultados da avaliação, consiga realizar um planejamento voltado à realidade da escola.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Apresenta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 conteúdo relativo à avaliação externa em larga escala.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Roteiro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 de orientação para a leitura e a </a:t>
            </a: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análise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 dos resultados. 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312" name="Google Shape;312;p30">
            <a:hlinkClick r:id="rId7"/>
          </p:cNvPr>
          <p:cNvSpPr txBox="1"/>
          <p:nvPr/>
        </p:nvSpPr>
        <p:spPr>
          <a:xfrm>
            <a:off x="8757150" y="5475400"/>
            <a:ext cx="1755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Link de acesso</a:t>
            </a:r>
            <a:endParaRPr b="1" sz="20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13" name="Google Shape;31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28600" y="1047487"/>
            <a:ext cx="3331609" cy="445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1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322" name="Google Shape;322;p31"/>
          <p:cNvSpPr txBox="1"/>
          <p:nvPr>
            <p:ph idx="1" type="body"/>
          </p:nvPr>
        </p:nvSpPr>
        <p:spPr>
          <a:xfrm>
            <a:off x="374200" y="1176875"/>
            <a:ext cx="11193600" cy="42852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b="1" lang="pt-BR" sz="24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6"/>
              </a:rPr>
              <a:t>Decreto Nº 9.432</a:t>
            </a:r>
            <a:r>
              <a:rPr lang="pt-BR" sz="24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7"/>
              </a:rPr>
              <a:t>, </a:t>
            </a:r>
            <a:r>
              <a:rPr b="1" lang="pt-BR" sz="24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8"/>
              </a:rPr>
              <a:t>de 29 de junho de 2018</a:t>
            </a:r>
            <a:r>
              <a:rPr lang="pt-BR" sz="24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9"/>
              </a:rPr>
              <a:t>.</a:t>
            </a:r>
            <a:endParaRPr sz="2400">
              <a:latin typeface="Overlock"/>
              <a:ea typeface="Overlock"/>
              <a:cs typeface="Overlock"/>
              <a:sym typeface="Overlock"/>
            </a:endParaRPr>
          </a:p>
          <a:p>
            <a:pPr indent="-3810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>
                <a:latin typeface="Overlock"/>
                <a:ea typeface="Overlock"/>
                <a:cs typeface="Overlock"/>
                <a:sym typeface="Overlock"/>
              </a:rPr>
              <a:t>Regulamenta a </a:t>
            </a:r>
            <a:r>
              <a:rPr b="1" lang="pt-BR">
                <a:latin typeface="Overlock"/>
                <a:ea typeface="Overlock"/>
                <a:cs typeface="Overlock"/>
                <a:sym typeface="Overlock"/>
              </a:rPr>
              <a:t>Política Nacional de Avaliação e Exames da Educação Básica</a:t>
            </a:r>
            <a:r>
              <a:rPr lang="pt-BR">
                <a:latin typeface="Overlock"/>
                <a:ea typeface="Overlock"/>
                <a:cs typeface="Overlock"/>
                <a:sym typeface="Overlock"/>
              </a:rPr>
              <a:t>.</a:t>
            </a:r>
            <a:endParaRPr>
              <a:latin typeface="Overlock"/>
              <a:ea typeface="Overlock"/>
              <a:cs typeface="Overlock"/>
              <a:sym typeface="Overlock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Posteirormente alterado pelo </a:t>
            </a:r>
            <a:r>
              <a:rPr b="1" lang="pt-BR" sz="2400">
                <a:latin typeface="Overlock"/>
                <a:ea typeface="Overlock"/>
                <a:cs typeface="Overlock"/>
                <a:sym typeface="Overlock"/>
              </a:rPr>
              <a:t>Decreto nº 12.915, de 2026</a:t>
            </a: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.</a:t>
            </a:r>
            <a:endParaRPr sz="2400">
              <a:latin typeface="Overlock"/>
              <a:ea typeface="Overlock"/>
              <a:cs typeface="Overlock"/>
              <a:sym typeface="Overlock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Artigo 7º:</a:t>
            </a:r>
            <a:endParaRPr sz="2400">
              <a:latin typeface="Overlock"/>
              <a:ea typeface="Overlock"/>
              <a:cs typeface="Overlock"/>
              <a:sym typeface="Overlock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“O Enem integra o Saeb e tem por objetivo aferir o domínio das competências e das habilidades esperadas ao final da educação básica, em conformidade com a Base Nacional Comum Curricular e com as diretrizes curriculares nacionais da educação básica.     </a:t>
            </a:r>
            <a:endParaRPr sz="2400">
              <a:latin typeface="Overlock"/>
              <a:ea typeface="Overlock"/>
              <a:cs typeface="Overlock"/>
              <a:sym typeface="Overlock"/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Art. 7º-A  Os resultados do Enem poderão ser utilizados para as seguintes finalidades:      (Incluído pelo Decreto nº 12.915, de 2026)</a:t>
            </a:r>
            <a:endParaRPr sz="24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23" name="Google Shape;323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2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pic>
        <p:nvPicPr>
          <p:cNvPr id="332" name="Google Shape;332;p32" title="Design sem nome (4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8113" y="919474"/>
            <a:ext cx="10172587" cy="57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3"/>
          <p:cNvSpPr txBox="1"/>
          <p:nvPr/>
        </p:nvSpPr>
        <p:spPr>
          <a:xfrm>
            <a:off x="1172375" y="2508675"/>
            <a:ext cx="10029600" cy="17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Momento de escuta</a:t>
            </a: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MDE, PNLD, IFA e DCRC Computação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342" name="Google Shape;342;p33" title="Cópia de Cópia de Perfil do (11)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4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pic>
        <p:nvPicPr>
          <p:cNvPr id="351" name="Google Shape;351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 title="qr_cod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3225" y="919475"/>
            <a:ext cx="5632951" cy="563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69050"/>
            <a:ext cx="12192002" cy="5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520639" y="642301"/>
            <a:ext cx="11150700" cy="4290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t" bIns="52275" lIns="104600" spcFirstLastPara="1" rIns="104600" wrap="square" tIns="52275">
            <a:noAutofit/>
          </a:bodyPr>
          <a:lstStyle/>
          <a:p>
            <a:pPr indent="0" lvl="0" marL="1440000" marR="3020731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rPr b="1" lang="pt-BR" sz="23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rPr>
              <a:t>AGENDA - 29/04</a:t>
            </a:r>
            <a:endParaRPr b="1" i="0" sz="2300" u="none" cap="none" strike="noStrike">
              <a:solidFill>
                <a:srgbClr val="FFFF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graphicFrame>
        <p:nvGraphicFramePr>
          <p:cNvPr id="107" name="Google Shape;107;p17"/>
          <p:cNvGraphicFramePr/>
          <p:nvPr/>
        </p:nvGraphicFramePr>
        <p:xfrm>
          <a:off x="520648" y="12647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{4A2FBB3C-48B2-4DFC-8D5F-C9FF62AC8CE9}</a:tableStyleId>
              </a:tblPr>
              <a:tblGrid>
                <a:gridCol w="1545375"/>
                <a:gridCol w="5752000"/>
                <a:gridCol w="3853325"/>
              </a:tblGrid>
              <a:tr h="40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800" u="none" cap="none" strike="noStrike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HORÁRIO </a:t>
                      </a:r>
                      <a:endParaRPr b="1" sz="1800" u="none" cap="none" strike="noStrike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73300" marB="73300" marR="72400" marL="72400">
                    <a:lnL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800" u="none" cap="none" strike="noStrike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ATIVIDADE </a:t>
                      </a:r>
                      <a:endParaRPr b="1" sz="1800" u="none" cap="none" strike="noStrike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73300" marB="73300" marR="72400" marL="72400">
                    <a:lnL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800" u="none" cap="none" strike="noStrike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MEDIAÇÃO </a:t>
                      </a:r>
                      <a:endParaRPr b="1" sz="1800" u="none" cap="none" strike="noStrike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73300" marB="73300" marR="72400" marL="72400">
                    <a:lnL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08h30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Abertura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Márcio Lira 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6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08h40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Momento cultural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Renata Leite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09h20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Fala institucional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Keifer Fortunatti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3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10h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Escuta: MDE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Kellton Monteiro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1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10h30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Escuta: </a:t>
                      </a: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PNLD 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Caio Tavares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5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11h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Escuta: </a:t>
                      </a: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IFA 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Victor Martins  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6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11h30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Escuta: DCRC Computação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Sammya Araújo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91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11h50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Almoço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-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13h30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Abertura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Márcio Lira 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13h40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Experiência Crede 01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João Paulo Frederico e equipe 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Orientador Cedea 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15h10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Oficina Estratégias para Priorização Curricular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6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George Pereira e equipe Cogem</a:t>
                      </a:r>
                      <a:endParaRPr b="1" sz="16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pt-BR" sz="16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Viviane Andrade equipe Crede 0</a:t>
                      </a:r>
                      <a:r>
                        <a:rPr b="1" lang="pt-BR" sz="20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</a:t>
                      </a:r>
                      <a:endParaRPr b="1" sz="13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16h50</a:t>
                      </a:r>
                      <a:endParaRPr b="1" sz="1800">
                        <a:solidFill>
                          <a:schemeClr val="dk1"/>
                        </a:solidFill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8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Cafezin</a:t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08" name="Google Shape;10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5"/>
          <p:cNvSpPr txBox="1"/>
          <p:nvPr/>
        </p:nvSpPr>
        <p:spPr>
          <a:xfrm>
            <a:off x="1172375" y="2508675"/>
            <a:ext cx="10029600" cy="17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MATERIAL DIDÁTICO ESTRUTURADO ( MDE) KELLTON MONTEIRO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361" name="Google Shape;361;p3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6"/>
          <p:cNvSpPr txBox="1"/>
          <p:nvPr>
            <p:ph type="title"/>
          </p:nvPr>
        </p:nvSpPr>
        <p:spPr>
          <a:xfrm>
            <a:off x="859050" y="1029700"/>
            <a:ext cx="10258500" cy="4524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MATERIAL DIDÁT</a:t>
            </a:r>
            <a:r>
              <a:rPr lang="pt-BR" sz="2600">
                <a:solidFill>
                  <a:schemeClr val="lt1"/>
                </a:solidFill>
                <a:highlight>
                  <a:schemeClr val="accent6"/>
                </a:highlight>
                <a:latin typeface="Overlock"/>
                <a:ea typeface="Overlock"/>
                <a:cs typeface="Overlock"/>
                <a:sym typeface="Overlock"/>
              </a:rPr>
              <a:t>ICO ESTRUTURADO (MDE)</a:t>
            </a:r>
            <a:r>
              <a:rPr lang="pt-BR" sz="2600">
                <a:solidFill>
                  <a:schemeClr val="lt1"/>
                </a:solidFill>
                <a:highlight>
                  <a:schemeClr val="accent6"/>
                </a:highlight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2600">
              <a:solidFill>
                <a:schemeClr val="lt1"/>
              </a:solidFill>
              <a:highlight>
                <a:schemeClr val="accent6"/>
              </a:highlight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885900" y="1842400"/>
            <a:ext cx="10204800" cy="41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Overlock"/>
              <a:buChar char="●"/>
            </a:pPr>
            <a:r>
              <a:rPr lang="pt-BR" sz="26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Premissa estruturante da iniciativa Foco na Aprendizagem, desenvolvida pela Secretaria da Educação do Estado do Ceará.</a:t>
            </a:r>
            <a:endParaRPr sz="26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937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Overlock"/>
              <a:buChar char="●"/>
            </a:pPr>
            <a:r>
              <a:rPr lang="pt-BR" sz="26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Tem como finalidade apoiar professoras e professores nos processos pedagógicos.</a:t>
            </a:r>
            <a:endParaRPr sz="26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937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Overlock"/>
              <a:buChar char="●"/>
            </a:pPr>
            <a:r>
              <a:rPr lang="pt-BR" sz="26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O MDE tem como objetivo fortalecer e aprimorar os processos de ensino e aprendizagem nas escolas da rede estadual de ensino.</a:t>
            </a:r>
            <a:endParaRPr sz="26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937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Overlock"/>
              <a:buChar char="●"/>
            </a:pPr>
            <a:r>
              <a:rPr lang="pt-BR" sz="26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Foca na consolidação de habilidades e saberes essenciais.</a:t>
            </a:r>
            <a:endParaRPr sz="26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72" name="Google Shape;372;p3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8051" y="144250"/>
            <a:ext cx="782003" cy="6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7"/>
          <p:cNvSpPr txBox="1"/>
          <p:nvPr>
            <p:ph idx="1" type="body"/>
          </p:nvPr>
        </p:nvSpPr>
        <p:spPr>
          <a:xfrm>
            <a:off x="685825" y="857250"/>
            <a:ext cx="10019100" cy="16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000">
                <a:latin typeface="Overlock"/>
                <a:ea typeface="Overlock"/>
                <a:cs typeface="Overlock"/>
                <a:sym typeface="Overlock"/>
              </a:rPr>
              <a:t>Por que realizar esta escuta</a:t>
            </a:r>
            <a:r>
              <a:rPr b="1" lang="pt-BR" sz="2600">
                <a:latin typeface="Overlock"/>
                <a:ea typeface="Overlock"/>
                <a:cs typeface="Overlock"/>
                <a:sym typeface="Overlock"/>
              </a:rPr>
              <a:t> pedagógica MDE ?</a:t>
            </a:r>
            <a:endParaRPr b="1" sz="26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b="1" lang="pt-BR" sz="2600">
                <a:latin typeface="Overlock"/>
                <a:ea typeface="Overlock"/>
                <a:cs typeface="Overlock"/>
                <a:sym typeface="Overlock"/>
              </a:rPr>
              <a:t>Objetivo:</a:t>
            </a:r>
            <a:r>
              <a:rPr lang="pt-BR" sz="2600">
                <a:latin typeface="Overlock"/>
                <a:ea typeface="Overlock"/>
                <a:cs typeface="Overlock"/>
                <a:sym typeface="Overlock"/>
              </a:rPr>
              <a:t> compreender usos, potencialidades, desafios e possibilidades de fortalecimento pedagógico do MDE.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489150" y="2718450"/>
            <a:ext cx="9948000" cy="3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lock"/>
              <a:buChar char="●"/>
            </a:pPr>
            <a:r>
              <a:rPr lang="pt-B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Fortalecer o uso pedagógico do MDE;</a:t>
            </a:r>
            <a:endParaRPr sz="2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lock"/>
              <a:buChar char="●"/>
            </a:pPr>
            <a:r>
              <a:rPr lang="pt-B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Identificar avanços e dificuldades no processo de aprendizagens;</a:t>
            </a:r>
            <a:endParaRPr sz="2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lock"/>
              <a:buChar char="●"/>
            </a:pPr>
            <a:r>
              <a:rPr lang="pt-B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Alinhar prática docente e recomposição das aprendizagens;</a:t>
            </a:r>
            <a:endParaRPr sz="2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lock"/>
              <a:buChar char="●"/>
            </a:pPr>
            <a:r>
              <a:rPr lang="pt-B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Valorizar especificidades territoriais e culturais;</a:t>
            </a:r>
            <a:endParaRPr sz="2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lock"/>
              <a:buChar char="●"/>
            </a:pPr>
            <a:r>
              <a:rPr lang="pt-BR" sz="28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Qualificar o planejamento pedagógico.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/>
          <p:nvPr/>
        </p:nvSpPr>
        <p:spPr>
          <a:xfrm>
            <a:off x="1172375" y="2508675"/>
            <a:ext cx="10029600" cy="17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PNLD e MEC Livros 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391" name="Google Shape;391;p3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9"/>
          <p:cNvSpPr txBox="1"/>
          <p:nvPr>
            <p:ph type="title"/>
          </p:nvPr>
        </p:nvSpPr>
        <p:spPr>
          <a:xfrm>
            <a:off x="228400" y="166800"/>
            <a:ext cx="7592700" cy="1269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>
                <a:latin typeface="Kanit Medium"/>
                <a:ea typeface="Kanit Medium"/>
                <a:cs typeface="Kanit Medium"/>
                <a:sym typeface="Kanit Medium"/>
              </a:rPr>
              <a:t>MEC LIVROS</a:t>
            </a:r>
            <a:endParaRPr sz="4100">
              <a:latin typeface="Kanit Medium"/>
              <a:ea typeface="Kanit Medium"/>
              <a:cs typeface="Kanit Medium"/>
              <a:sym typeface="Kani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401" name="Google Shape;401;p3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139250" y="144238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9"/>
          <p:cNvSpPr txBox="1"/>
          <p:nvPr/>
        </p:nvSpPr>
        <p:spPr>
          <a:xfrm>
            <a:off x="325950" y="1240250"/>
            <a:ext cx="11540100" cy="51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Biblioteca digital do Brasil é uma iniciativa do Governo Federal que amplia o acesso público e gratuito a obras literárias em formato digital, mediante um acervo de</a:t>
            </a:r>
            <a:r>
              <a:rPr b="1"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 1700 obras</a:t>
            </a: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.</a:t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OBJETIVOS</a:t>
            </a:r>
            <a:endParaRPr b="1" sz="30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verlock"/>
              <a:buChar char="●"/>
            </a:pP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Democratizar o acesso à leitura por meio da disponibilização gratuita de um acervo digital;</a:t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verlock"/>
              <a:buChar char="●"/>
            </a:pP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Oferecer livros que contribuam para a aprendizagem e a formação de estudantes e docentes da rede pública de ensino;</a:t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verlock"/>
              <a:buChar char="●"/>
            </a:pP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Difundir o patrimônio literário, permitindo que clássicos da literatura nacional e internacional alcancem um maior número de leitores;</a:t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verlock"/>
              <a:buChar char="●"/>
            </a:pP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Incentivar o hábito da leitura e o interesse pelos livros;</a:t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200"/>
              <a:buFont typeface="Overlock"/>
              <a:buChar char="●"/>
            </a:pPr>
            <a:r>
              <a:rPr lang="pt-BR" sz="2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Modernizar o ensino e promover a integração de novas tecnologias na educação.</a:t>
            </a:r>
            <a:endParaRPr sz="2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0"/>
          <p:cNvSpPr txBox="1"/>
          <p:nvPr>
            <p:ph type="title"/>
          </p:nvPr>
        </p:nvSpPr>
        <p:spPr>
          <a:xfrm>
            <a:off x="228400" y="166800"/>
            <a:ext cx="7675800" cy="1228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>
                <a:latin typeface="Kanit Medium"/>
                <a:ea typeface="Kanit Medium"/>
                <a:cs typeface="Kanit Medium"/>
                <a:sym typeface="Kanit Medium"/>
              </a:rPr>
              <a:t>PNLD ENSINO MÉDIO - 2026-2029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941000" y="2129225"/>
            <a:ext cx="9931500" cy="21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No PNLD Ensino Médio - 2026-2029, a escolha dos livros didáticos foi feita por Coleções por área de conhecimento (Categoria 1) e por Projetos integradores em interface com o mundo do trabalho (categoria 2). </a:t>
            </a:r>
            <a:endParaRPr sz="33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413" name="Google Shape;413;p4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1"/>
          <p:cNvSpPr txBox="1"/>
          <p:nvPr>
            <p:ph type="title"/>
          </p:nvPr>
        </p:nvSpPr>
        <p:spPr>
          <a:xfrm>
            <a:off x="228400" y="166800"/>
            <a:ext cx="7592700" cy="1837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>
                <a:latin typeface="Kanit Medium"/>
                <a:ea typeface="Kanit Medium"/>
                <a:cs typeface="Kanit Medium"/>
                <a:sym typeface="Kanit Medium"/>
              </a:rPr>
              <a:t>PNLD ENSINO MÉDIO - 2026-2029</a:t>
            </a:r>
            <a:endParaRPr sz="4100">
              <a:latin typeface="Kanit Medium"/>
              <a:ea typeface="Kanit Medium"/>
              <a:cs typeface="Kanit Medium"/>
              <a:sym typeface="Kani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423" name="Google Shape;42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002" y="1329687"/>
            <a:ext cx="11827252" cy="539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139250" y="144238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2"/>
          <p:cNvSpPr txBox="1"/>
          <p:nvPr/>
        </p:nvSpPr>
        <p:spPr>
          <a:xfrm>
            <a:off x="1172375" y="2508675"/>
            <a:ext cx="10029600" cy="17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Momento de escuta</a:t>
            </a: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Itinerários Formativos de Aprofundamento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433" name="Google Shape;433;p4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8985" y="6305038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3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3"/>
          <p:cNvSpPr txBox="1"/>
          <p:nvPr>
            <p:ph type="title"/>
          </p:nvPr>
        </p:nvSpPr>
        <p:spPr>
          <a:xfrm>
            <a:off x="730225" y="148675"/>
            <a:ext cx="7493400" cy="13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100">
                <a:latin typeface="Kanit Medium"/>
                <a:ea typeface="Kanit Medium"/>
                <a:cs typeface="Kanit Medium"/>
                <a:sym typeface="Kanit Medium"/>
              </a:rPr>
              <a:t>Itinerários Formativos de Aprofundamento</a:t>
            </a:r>
            <a:endParaRPr sz="4100"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443" name="Google Shape;443;p43"/>
          <p:cNvSpPr txBox="1"/>
          <p:nvPr>
            <p:ph idx="1" type="body"/>
          </p:nvPr>
        </p:nvSpPr>
        <p:spPr>
          <a:xfrm>
            <a:off x="724417" y="1508066"/>
            <a:ext cx="10515600" cy="184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Parte Integrante da Política Nacional do Ensino Médio</a:t>
            </a:r>
            <a:br>
              <a:rPr lang="pt-BR"/>
            </a:br>
            <a:r>
              <a:rPr b="1" lang="pt-BR" sz="19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6"/>
              </a:rPr>
              <a:t>Resolução CNE/CEB nº 4, de 12 de maio de 2025</a:t>
            </a:r>
            <a:endParaRPr b="1"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Elaboração de IFAs para as 4 áreas do conhecimento, destinados </a:t>
            </a: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às 2ª séries e 3ª séries</a:t>
            </a: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.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Confecção do </a:t>
            </a: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Guia Orientador</a:t>
            </a: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 e </a:t>
            </a: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Planos de Aula</a:t>
            </a: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Planejamento dos Itinerários, organizado por bimestres e séries.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  <a:p>
            <a:pPr indent="-3492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Overlock"/>
              <a:buChar char="•"/>
            </a:pPr>
            <a:r>
              <a:rPr lang="pt-BR" sz="1900">
                <a:latin typeface="Overlock"/>
                <a:ea typeface="Overlock"/>
                <a:cs typeface="Overlock"/>
                <a:sym typeface="Overlock"/>
              </a:rPr>
              <a:t>Detalhamento quanto às ementas, conteúdos foco, metodologias e produtos formativos.</a:t>
            </a:r>
            <a:endParaRPr sz="19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444" name="Google Shape;44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6960" y="3551774"/>
            <a:ext cx="1830527" cy="183052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3"/>
          <p:cNvSpPr txBox="1"/>
          <p:nvPr/>
        </p:nvSpPr>
        <p:spPr>
          <a:xfrm>
            <a:off x="6813004" y="5389625"/>
            <a:ext cx="16344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49225" lIns="149225" spcFirstLastPara="1" rIns="149225" wrap="square" tIns="1492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32"/>
              <a:t>https://www.seduc.ce.gov.br/cogem/</a:t>
            </a:r>
            <a:endParaRPr b="1" sz="1632"/>
          </a:p>
        </p:txBody>
      </p:sp>
      <p:pic>
        <p:nvPicPr>
          <p:cNvPr id="446" name="Google Shape;446;p43"/>
          <p:cNvPicPr preferRelativeResize="0"/>
          <p:nvPr/>
        </p:nvPicPr>
        <p:blipFill rotWithShape="1">
          <a:blip r:embed="rId8">
            <a:alphaModFix/>
          </a:blip>
          <a:srcRect b="26349" l="44307" r="33221" t="12687"/>
          <a:stretch/>
        </p:blipFill>
        <p:spPr>
          <a:xfrm>
            <a:off x="730225" y="3647675"/>
            <a:ext cx="1152000" cy="163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3"/>
          <p:cNvPicPr preferRelativeResize="0"/>
          <p:nvPr/>
        </p:nvPicPr>
        <p:blipFill rotWithShape="1">
          <a:blip r:embed="rId9">
            <a:alphaModFix/>
          </a:blip>
          <a:srcRect b="0" l="34552" r="34952" t="20515"/>
          <a:stretch/>
        </p:blipFill>
        <p:spPr>
          <a:xfrm>
            <a:off x="2059254" y="3661123"/>
            <a:ext cx="1152000" cy="161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3"/>
          <p:cNvPicPr preferRelativeResize="0"/>
          <p:nvPr/>
        </p:nvPicPr>
        <p:blipFill rotWithShape="1">
          <a:blip r:embed="rId10">
            <a:alphaModFix/>
          </a:blip>
          <a:srcRect b="25198" l="43888" r="33021" t="12540"/>
          <a:stretch/>
        </p:blipFill>
        <p:spPr>
          <a:xfrm>
            <a:off x="3334527" y="3674587"/>
            <a:ext cx="1151774" cy="167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3"/>
          <p:cNvPicPr preferRelativeResize="0"/>
          <p:nvPr/>
        </p:nvPicPr>
        <p:blipFill rotWithShape="1">
          <a:blip r:embed="rId11">
            <a:alphaModFix/>
          </a:blip>
          <a:srcRect b="0" l="34629" r="35208" t="19750"/>
          <a:stretch/>
        </p:blipFill>
        <p:spPr>
          <a:xfrm>
            <a:off x="4668048" y="3661123"/>
            <a:ext cx="1152000" cy="170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3"/>
          <p:cNvPicPr preferRelativeResize="0"/>
          <p:nvPr/>
        </p:nvPicPr>
        <p:blipFill rotWithShape="1">
          <a:blip r:embed="rId12">
            <a:alphaModFix/>
          </a:blip>
          <a:srcRect b="14788" l="36318" r="37373" t="12437"/>
          <a:stretch/>
        </p:blipFill>
        <p:spPr>
          <a:xfrm>
            <a:off x="3780248" y="5009137"/>
            <a:ext cx="1152000" cy="161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92800" y="5009125"/>
            <a:ext cx="1152000" cy="16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28250" y="5002400"/>
            <a:ext cx="1152000" cy="163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40125" y="4987363"/>
            <a:ext cx="1152000" cy="16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605887" y="3589616"/>
            <a:ext cx="1754836" cy="175483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3"/>
          <p:cNvSpPr txBox="1"/>
          <p:nvPr/>
        </p:nvSpPr>
        <p:spPr>
          <a:xfrm>
            <a:off x="8811900" y="5389625"/>
            <a:ext cx="14520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49225" lIns="149225" spcFirstLastPara="1" rIns="149225" wrap="square" tIns="1492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32"/>
              <a:t>Pesquisa </a:t>
            </a:r>
            <a:endParaRPr b="1" sz="1632"/>
          </a:p>
        </p:txBody>
      </p:sp>
      <p:pic>
        <p:nvPicPr>
          <p:cNvPr id="456" name="Google Shape;456;p43" title="Cópia de Cópia de Perfil do (11).png"/>
          <p:cNvPicPr preferRelativeResize="0"/>
          <p:nvPr/>
        </p:nvPicPr>
        <p:blipFill rotWithShape="1">
          <a:blip r:embed="rId1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4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4"/>
          <p:cNvSpPr txBox="1"/>
          <p:nvPr/>
        </p:nvSpPr>
        <p:spPr>
          <a:xfrm>
            <a:off x="1172375" y="2508675"/>
            <a:ext cx="10029600" cy="176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Momento de escuta</a:t>
            </a: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DCRC Computação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465" name="Google Shape;465;p4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1081200" y="2492425"/>
            <a:ext cx="10029600" cy="16236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rPr b="1" lang="pt-BR" sz="46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Momento Cultural</a:t>
            </a:r>
            <a:endParaRPr b="1" sz="46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5"/>
          <p:cNvSpPr txBox="1"/>
          <p:nvPr/>
        </p:nvSpPr>
        <p:spPr>
          <a:xfrm>
            <a:off x="335200" y="291075"/>
            <a:ext cx="632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DCRC Computação</a:t>
            </a: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3500"/>
          </a:p>
        </p:txBody>
      </p:sp>
      <p:pic>
        <p:nvPicPr>
          <p:cNvPr id="471" name="Google Shape;47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5"/>
          <p:cNvSpPr txBox="1"/>
          <p:nvPr/>
        </p:nvSpPr>
        <p:spPr>
          <a:xfrm>
            <a:off x="506950" y="1364550"/>
            <a:ext cx="110958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latin typeface="Overlock"/>
                <a:ea typeface="Overlock"/>
                <a:cs typeface="Overlock"/>
                <a:sym typeface="Overlock"/>
              </a:rPr>
              <a:t>Definição: </a:t>
            </a:r>
            <a:r>
              <a:rPr lang="pt-BR" sz="1800">
                <a:latin typeface="Overlock"/>
                <a:ea typeface="Overlock"/>
                <a:cs typeface="Overlock"/>
                <a:sym typeface="Overlock"/>
              </a:rPr>
              <a:t>Documento composto por diretrizes que estabelecem a integração das competências de Computação da BNCC ao novo DCRC. </a:t>
            </a:r>
            <a:r>
              <a:rPr b="1" lang="pt-BR" sz="1700">
                <a:solidFill>
                  <a:schemeClr val="dk1"/>
                </a:solidFill>
              </a:rPr>
              <a:t> Portanto, o DCRC orienta a construção dos currículos escolares.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latin typeface="Overlock"/>
                <a:ea typeface="Overlock"/>
                <a:cs typeface="Overlock"/>
                <a:sym typeface="Overlock"/>
              </a:rPr>
              <a:t>Objetivos específicos:  </a:t>
            </a:r>
            <a:endParaRPr b="1" sz="1800">
              <a:latin typeface="Overlock"/>
              <a:ea typeface="Overlock"/>
              <a:cs typeface="Overlock"/>
              <a:sym typeface="Overlo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verlock"/>
              <a:buChar char="●"/>
            </a:pPr>
            <a:r>
              <a:rPr lang="pt-BR" sz="1800">
                <a:latin typeface="Overlock"/>
                <a:ea typeface="Overlock"/>
                <a:cs typeface="Overlock"/>
                <a:sym typeface="Overlock"/>
              </a:rPr>
              <a:t>Assegurar a adequação do currículo à </a:t>
            </a:r>
            <a:r>
              <a:rPr lang="pt-BR" sz="18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5"/>
              </a:rPr>
              <a:t>Estratégia Nacional de Escolas Conectadas (ENEC)</a:t>
            </a:r>
            <a:r>
              <a:rPr lang="pt-BR" sz="1800">
                <a:latin typeface="Overlock"/>
                <a:ea typeface="Overlock"/>
                <a:cs typeface="Overlock"/>
                <a:sym typeface="Overlock"/>
              </a:rPr>
              <a:t> e à </a:t>
            </a:r>
            <a:r>
              <a:rPr lang="pt-BR" sz="18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6"/>
              </a:rPr>
              <a:t>Política Nacional de Educação Digital (PNED – Lei nº 14.533/2023).</a:t>
            </a:r>
            <a:br>
              <a:rPr lang="pt-BR" sz="1800" u="sng">
                <a:solidFill>
                  <a:schemeClr val="hlink"/>
                </a:solidFill>
                <a:latin typeface="Overlock"/>
                <a:ea typeface="Overlock"/>
                <a:cs typeface="Overlock"/>
                <a:sym typeface="Overlock"/>
                <a:hlinkClick r:id="rId7"/>
              </a:rPr>
            </a:br>
            <a:endParaRPr sz="1800">
              <a:latin typeface="Overlock"/>
              <a:ea typeface="Overlock"/>
              <a:cs typeface="Overlock"/>
              <a:sym typeface="Overlo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verlock"/>
              <a:buChar char="●"/>
            </a:pPr>
            <a:r>
              <a:rPr lang="pt-BR" sz="1800">
                <a:latin typeface="Overlock"/>
                <a:ea typeface="Overlock"/>
                <a:cs typeface="Overlock"/>
                <a:sym typeface="Overlock"/>
              </a:rPr>
              <a:t>Atender às condicionalidades do Valor Aluno Ano por Resultados (VAAR – Resolução nº 3/2024), garantindo que a presença da computação no currículo seja critério para acesso a recursos financeiros a partir de 2025.</a:t>
            </a:r>
            <a:br>
              <a:rPr lang="pt-BR" sz="1800">
                <a:latin typeface="Overlock"/>
                <a:ea typeface="Overlock"/>
                <a:cs typeface="Overlock"/>
                <a:sym typeface="Overlock"/>
              </a:rPr>
            </a:br>
            <a:endParaRPr sz="1800">
              <a:latin typeface="Overlock"/>
              <a:ea typeface="Overlock"/>
              <a:cs typeface="Overlock"/>
              <a:sym typeface="Overloc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verlock"/>
              <a:buChar char="●"/>
            </a:pPr>
            <a:r>
              <a:rPr lang="pt-BR" sz="1800">
                <a:latin typeface="Overlock"/>
                <a:ea typeface="Overlock"/>
                <a:cs typeface="Overlock"/>
                <a:sym typeface="Overlock"/>
              </a:rPr>
              <a:t>Integrar de forma estruturada e progressiva as Competências de Computação da BNCC ao novo DCRC.</a:t>
            </a:r>
            <a:endParaRPr sz="18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latin typeface="Overlock"/>
                <a:ea typeface="Overlock"/>
                <a:cs typeface="Overlock"/>
                <a:sym typeface="Overlock"/>
              </a:rPr>
              <a:t>Presente dentro das  Diretrizes Curriculares de 2026.</a:t>
            </a:r>
            <a:endParaRPr sz="18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45" title="Cópia de Cópia de Perfil do (11).png"/>
          <p:cNvPicPr preferRelativeResize="0"/>
          <p:nvPr/>
        </p:nvPicPr>
        <p:blipFill rotWithShape="1">
          <a:blip r:embed="rId8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6"/>
          <p:cNvSpPr txBox="1"/>
          <p:nvPr/>
        </p:nvSpPr>
        <p:spPr>
          <a:xfrm>
            <a:off x="335200" y="291075"/>
            <a:ext cx="5438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DCRC Computação</a:t>
            </a: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3500"/>
          </a:p>
        </p:txBody>
      </p:sp>
      <p:pic>
        <p:nvPicPr>
          <p:cNvPr id="480" name="Google Shape;48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6"/>
          <p:cNvSpPr txBox="1"/>
          <p:nvPr/>
        </p:nvSpPr>
        <p:spPr>
          <a:xfrm>
            <a:off x="5773600" y="1359950"/>
            <a:ext cx="6065400" cy="58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latin typeface="Overlock"/>
                <a:ea typeface="Overlock"/>
                <a:cs typeface="Overlock"/>
                <a:sym typeface="Overlock"/>
              </a:rPr>
              <a:t>Estrutura do documento</a:t>
            </a:r>
            <a:endParaRPr b="1" sz="19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Overlock"/>
                <a:ea typeface="Overlock"/>
                <a:cs typeface="Overlock"/>
                <a:sym typeface="Overlock"/>
              </a:rPr>
              <a:t>Competência: </a:t>
            </a:r>
            <a:r>
              <a:rPr lang="pt-BR" sz="1700">
                <a:latin typeface="Overlock"/>
                <a:ea typeface="Overlock"/>
                <a:cs typeface="Overlock"/>
                <a:sym typeface="Overlock"/>
              </a:rPr>
              <a:t>relaciona o uso crítico, criativo e ético de tecnologias digitais para resolver problemas, produzir conhecimento e interagir de forma responsável no mundo contemporâneo.</a:t>
            </a:r>
            <a:endParaRPr sz="17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Overlock"/>
                <a:ea typeface="Overlock"/>
                <a:cs typeface="Overlock"/>
                <a:sym typeface="Overlock"/>
              </a:rPr>
              <a:t>Habilidades:</a:t>
            </a:r>
            <a:r>
              <a:rPr lang="pt-BR" sz="1700">
                <a:latin typeface="Overlock"/>
                <a:ea typeface="Overlock"/>
                <a:cs typeface="Overlock"/>
                <a:sym typeface="Overlock"/>
              </a:rPr>
              <a:t> ações observáveis e mensuráveis relacionadas ao pensamento computacional, ao uso de dados, à criação de soluções digitais e ao entendimento do impacto social da tecnologia.</a:t>
            </a:r>
            <a:endParaRPr sz="17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Overlock"/>
                <a:ea typeface="Overlock"/>
                <a:cs typeface="Overlock"/>
                <a:sym typeface="Overlock"/>
              </a:rPr>
              <a:t>Explicação da Habilidade:</a:t>
            </a:r>
            <a:r>
              <a:rPr lang="pt-BR" sz="1700">
                <a:latin typeface="Overlock"/>
                <a:ea typeface="Overlock"/>
                <a:cs typeface="Overlock"/>
                <a:sym typeface="Overlock"/>
              </a:rPr>
              <a:t> esclarece os processos, os conhecimentos e as tecnologias envolvidos, ajudando o professor a compreender o que se espera do estudante. </a:t>
            </a:r>
            <a:endParaRPr sz="17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latin typeface="Overlock"/>
                <a:ea typeface="Overlock"/>
                <a:cs typeface="Overlock"/>
                <a:sym typeface="Overlock"/>
              </a:rPr>
              <a:t>Exemplos de aplicação didático-pedagógica: </a:t>
            </a:r>
            <a:r>
              <a:rPr lang="pt-BR" sz="1700">
                <a:latin typeface="Overlock"/>
                <a:ea typeface="Overlock"/>
                <a:cs typeface="Overlock"/>
                <a:sym typeface="Overlock"/>
              </a:rPr>
              <a:t>sugestões práticas de atividades, projetos e investigações que ajudam o professor a transformar a habilidade em experiências de aprendizagem significativas relacionadas à vida real, à comunidade e ao uso crítico da tecnologia.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pic>
        <p:nvPicPr>
          <p:cNvPr id="483" name="Google Shape;48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75" y="1359938"/>
            <a:ext cx="5244845" cy="35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/>
          <p:nvPr/>
        </p:nvSpPr>
        <p:spPr>
          <a:xfrm>
            <a:off x="1081200" y="2442175"/>
            <a:ext cx="10029600" cy="10725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Almoço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493" name="Google Shape;493;p4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8"/>
          <p:cNvSpPr txBox="1"/>
          <p:nvPr/>
        </p:nvSpPr>
        <p:spPr>
          <a:xfrm>
            <a:off x="1081200" y="2442175"/>
            <a:ext cx="10029600" cy="10725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Abertura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502" name="Google Shape;502;p4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9"/>
          <p:cNvSpPr txBox="1"/>
          <p:nvPr/>
        </p:nvSpPr>
        <p:spPr>
          <a:xfrm>
            <a:off x="1081200" y="2442175"/>
            <a:ext cx="10029600" cy="17508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Compartilhamento de Experiência CREDE 01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João Paulo Frederico e equipe 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Orientador Cedea 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511" name="Google Shape;511;p4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0"/>
          <p:cNvSpPr txBox="1"/>
          <p:nvPr/>
        </p:nvSpPr>
        <p:spPr>
          <a:xfrm>
            <a:off x="1081200" y="2442175"/>
            <a:ext cx="10029600" cy="17508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Compartilhamento de Experiência CREDE 01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João Paulo Frederico e equipe 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Orientador Cedea 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520" name="Google Shape;520;p5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0">
            <a:hlinkClick r:id="rId7"/>
          </p:cNvPr>
          <p:cNvSpPr txBox="1"/>
          <p:nvPr/>
        </p:nvSpPr>
        <p:spPr>
          <a:xfrm>
            <a:off x="1081200" y="4703050"/>
            <a:ext cx="3490200" cy="663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9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Apresentação Institucional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sp>
        <p:nvSpPr>
          <p:cNvPr id="522" name="Google Shape;522;p50"/>
          <p:cNvSpPr txBox="1"/>
          <p:nvPr/>
        </p:nvSpPr>
        <p:spPr>
          <a:xfrm>
            <a:off x="7620600" y="4703050"/>
            <a:ext cx="3490200" cy="663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9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Apresentação da Metodologia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1"/>
          <p:cNvSpPr txBox="1"/>
          <p:nvPr/>
        </p:nvSpPr>
        <p:spPr>
          <a:xfrm>
            <a:off x="1081200" y="2442175"/>
            <a:ext cx="10029600" cy="17508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9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Oficina de Estratégias Metodológicas de Priorização Curricular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429"/>
              <a:buFont typeface="Arial"/>
              <a:buNone/>
            </a:pP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George Pereira e equipe Cogem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Viviane Andrade, Hedilandio Vidal e equipe Crede 01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531" name="Google Shape;531;p5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1">
            <a:hlinkClick r:id="rId7"/>
          </p:cNvPr>
          <p:cNvSpPr txBox="1"/>
          <p:nvPr/>
        </p:nvSpPr>
        <p:spPr>
          <a:xfrm>
            <a:off x="4350900" y="4612325"/>
            <a:ext cx="3490200" cy="6630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Metodologia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48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79963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2"/>
          <p:cNvSpPr txBox="1"/>
          <p:nvPr/>
        </p:nvSpPr>
        <p:spPr>
          <a:xfrm>
            <a:off x="443125" y="144250"/>
            <a:ext cx="7179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Priorização Curricular</a:t>
            </a:r>
            <a:endParaRPr sz="4400"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grpSp>
        <p:nvGrpSpPr>
          <p:cNvPr id="542" name="Google Shape;542;p52"/>
          <p:cNvGrpSpPr/>
          <p:nvPr/>
        </p:nvGrpSpPr>
        <p:grpSpPr>
          <a:xfrm>
            <a:off x="443122" y="1764294"/>
            <a:ext cx="11555151" cy="1166110"/>
            <a:chOff x="710674" y="1323164"/>
            <a:chExt cx="7300911" cy="731700"/>
          </a:xfrm>
        </p:grpSpPr>
        <p:sp>
          <p:nvSpPr>
            <p:cNvPr id="543" name="Google Shape;543;p52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825" lIns="145700" spcFirstLastPara="1" rIns="145700" wrap="square" tIns="728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108">
                  <a:solidFill>
                    <a:srgbClr val="E36C09"/>
                  </a:solidFill>
                </a:rPr>
                <a:t>Necessidades de aprendizagem</a:t>
              </a:r>
              <a:r>
                <a:rPr b="1" lang="pt-BR" sz="4184">
                  <a:solidFill>
                    <a:srgbClr val="E36C09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4184">
                <a:solidFill>
                  <a:srgbClr val="E36C0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2789785" y="1323164"/>
              <a:ext cx="5221800" cy="7317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anchorCtr="0" anchor="ctr" bIns="72825" lIns="145700" spcFirstLastPara="1" rIns="145700" wrap="square" tIns="72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52"/>
            <p:cNvSpPr txBox="1"/>
            <p:nvPr/>
          </p:nvSpPr>
          <p:spPr>
            <a:xfrm>
              <a:off x="2919687" y="1383752"/>
              <a:ext cx="496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825" lIns="145700" spcFirstLastPara="1" rIns="145700" wrap="square" tIns="728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42">
                  <a:solidFill>
                    <a:srgbClr val="FFFFFF"/>
                  </a:solidFill>
                </a:rPr>
                <a:t>Avaliações em larga escala adotam padrões de verificação da aprendizagem. Exemplo: SPAECE, SAEB, ENEM e Avaliações Diagnósticas</a:t>
              </a:r>
              <a:r>
                <a:rPr lang="pt-BR" sz="1912">
                  <a:solidFill>
                    <a:srgbClr val="FFFFFF"/>
                  </a:solidFill>
                </a:rPr>
                <a:t> </a:t>
              </a:r>
              <a:endParaRPr sz="1912">
                <a:solidFill>
                  <a:srgbClr val="FFFFFF"/>
                </a:solidFill>
              </a:endParaRPr>
            </a:p>
          </p:txBody>
        </p:sp>
      </p:grpSp>
      <p:grpSp>
        <p:nvGrpSpPr>
          <p:cNvPr id="546" name="Google Shape;546;p52"/>
          <p:cNvGrpSpPr/>
          <p:nvPr/>
        </p:nvGrpSpPr>
        <p:grpSpPr>
          <a:xfrm>
            <a:off x="495875" y="3295850"/>
            <a:ext cx="11502472" cy="1166110"/>
            <a:chOff x="316174" y="2207517"/>
            <a:chExt cx="7333890" cy="731700"/>
          </a:xfrm>
        </p:grpSpPr>
        <p:sp>
          <p:nvSpPr>
            <p:cNvPr id="547" name="Google Shape;547;p52"/>
            <p:cNvSpPr txBox="1"/>
            <p:nvPr/>
          </p:nvSpPr>
          <p:spPr>
            <a:xfrm>
              <a:off x="316174" y="2257731"/>
              <a:ext cx="2085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825" lIns="145700" spcFirstLastPara="1" rIns="145700" wrap="square" tIns="728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100">
                  <a:solidFill>
                    <a:srgbClr val="0B713F"/>
                  </a:solidFill>
                </a:rPr>
                <a:t>Reflexão Diagnóstica</a:t>
              </a:r>
              <a:endParaRPr b="1" sz="3100">
                <a:solidFill>
                  <a:srgbClr val="0B713F"/>
                </a:solidFill>
              </a:endParaRPr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2401563" y="2207517"/>
              <a:ext cx="5248500" cy="731700"/>
            </a:xfrm>
            <a:prstGeom prst="rect">
              <a:avLst/>
            </a:prstGeom>
            <a:solidFill>
              <a:srgbClr val="0B713F"/>
            </a:solidFill>
            <a:ln>
              <a:noFill/>
            </a:ln>
          </p:spPr>
          <p:txBody>
            <a:bodyPr anchorCtr="0" anchor="ctr" bIns="72825" lIns="145700" spcFirstLastPara="1" rIns="145700" wrap="square" tIns="72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2"/>
            <p:cNvSpPr txBox="1"/>
            <p:nvPr/>
          </p:nvSpPr>
          <p:spPr>
            <a:xfrm>
              <a:off x="2639118" y="2328780"/>
              <a:ext cx="47487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825" lIns="145700" spcFirstLastPara="1" rIns="145700" wrap="square" tIns="728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59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r>
                <a:rPr lang="pt-BR" sz="2591">
                  <a:solidFill>
                    <a:srgbClr val="FFFFFF"/>
                  </a:solidFill>
                </a:rPr>
                <a:t>nálise das necessidades e levantamento das possibilidades</a:t>
              </a:r>
              <a:endParaRPr sz="2591">
                <a:solidFill>
                  <a:srgbClr val="FFFFFF"/>
                </a:solidFill>
              </a:endParaRPr>
            </a:p>
          </p:txBody>
        </p:sp>
      </p:grpSp>
      <p:grpSp>
        <p:nvGrpSpPr>
          <p:cNvPr id="550" name="Google Shape;550;p52"/>
          <p:cNvGrpSpPr/>
          <p:nvPr/>
        </p:nvGrpSpPr>
        <p:grpSpPr>
          <a:xfrm>
            <a:off x="495881" y="4827425"/>
            <a:ext cx="11449628" cy="1058843"/>
            <a:chOff x="574384" y="3088628"/>
            <a:chExt cx="6712962" cy="731700"/>
          </a:xfrm>
        </p:grpSpPr>
        <p:sp>
          <p:nvSpPr>
            <p:cNvPr id="551" name="Google Shape;551;p52"/>
            <p:cNvSpPr txBox="1"/>
            <p:nvPr/>
          </p:nvSpPr>
          <p:spPr>
            <a:xfrm>
              <a:off x="574384" y="3138828"/>
              <a:ext cx="21405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6125" lIns="132300" spcFirstLastPara="1" rIns="132300" wrap="square" tIns="661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100">
                  <a:solidFill>
                    <a:srgbClr val="0000FF"/>
                  </a:solidFill>
                </a:rPr>
                <a:t>Planejamento</a:t>
              </a:r>
              <a:endParaRPr b="1" sz="3100">
                <a:solidFill>
                  <a:srgbClr val="0000FF"/>
                </a:solidFill>
              </a:endParaRPr>
            </a:p>
          </p:txBody>
        </p:sp>
        <p:sp>
          <p:nvSpPr>
            <p:cNvPr id="552" name="Google Shape;552;p52"/>
            <p:cNvSpPr/>
            <p:nvPr/>
          </p:nvSpPr>
          <p:spPr>
            <a:xfrm>
              <a:off x="2502346" y="3088628"/>
              <a:ext cx="47850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66125" lIns="132300" spcFirstLastPara="1" rIns="132300" wrap="square" tIns="66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52"/>
            <p:cNvSpPr txBox="1"/>
            <p:nvPr/>
          </p:nvSpPr>
          <p:spPr>
            <a:xfrm>
              <a:off x="2560976" y="3162603"/>
              <a:ext cx="44976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6125" lIns="132300" spcFirstLastPara="1" rIns="132300" wrap="square" tIns="661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37">
                  <a:solidFill>
                    <a:srgbClr val="FFFFFF"/>
                  </a:solidFill>
                </a:rPr>
                <a:t>Planejamento curricular para recomposição da aprendizagem </a:t>
              </a:r>
              <a:endParaRPr sz="2337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3"/>
          <p:cNvSpPr txBox="1"/>
          <p:nvPr/>
        </p:nvSpPr>
        <p:spPr>
          <a:xfrm>
            <a:off x="249700" y="447525"/>
            <a:ext cx="11676300" cy="1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>
                <a:solidFill>
                  <a:srgbClr val="0B7743"/>
                </a:solidFill>
                <a:latin typeface="Kanit Medium"/>
                <a:ea typeface="Kanit Medium"/>
                <a:cs typeface="Kanit Medium"/>
                <a:sym typeface="Kanit Medium"/>
              </a:rPr>
              <a:t>Objetivo da Oficina </a:t>
            </a:r>
            <a:endParaRPr sz="3700">
              <a:solidFill>
                <a:srgbClr val="0B7743"/>
              </a:solidFill>
              <a:latin typeface="Kanit Medium"/>
              <a:ea typeface="Kanit Medium"/>
              <a:cs typeface="Kanit Medium"/>
              <a:sym typeface="Kani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latin typeface="Overlock"/>
                <a:ea typeface="Overlock"/>
                <a:cs typeface="Overlock"/>
                <a:sym typeface="Overlock"/>
              </a:rPr>
              <a:t>Elaborar um Plano de Recomposição da Aprendizagem com base nas evidências reveladas pelos indicadores educacionais das avaliações diagnósticas.</a:t>
            </a:r>
            <a:endParaRPr b="1" sz="41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562" name="Google Shape;562;p5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3"/>
          <p:cNvPicPr preferRelativeResize="0"/>
          <p:nvPr/>
        </p:nvPicPr>
        <p:blipFill rotWithShape="1">
          <a:blip r:embed="rId7">
            <a:alphaModFix/>
          </a:blip>
          <a:srcRect b="13143" l="2166" r="1141" t="3828"/>
          <a:stretch/>
        </p:blipFill>
        <p:spPr>
          <a:xfrm>
            <a:off x="492925" y="2518175"/>
            <a:ext cx="10887074" cy="3669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4" title="Escala de Proficiência.png"/>
          <p:cNvPicPr preferRelativeResize="0"/>
          <p:nvPr/>
        </p:nvPicPr>
        <p:blipFill rotWithShape="1">
          <a:blip r:embed="rId7">
            <a:alphaModFix/>
          </a:blip>
          <a:srcRect b="14222" l="0" r="0" t="0"/>
          <a:stretch/>
        </p:blipFill>
        <p:spPr>
          <a:xfrm>
            <a:off x="170000" y="1732050"/>
            <a:ext cx="5689202" cy="347842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4"/>
          <p:cNvSpPr txBox="1"/>
          <p:nvPr/>
        </p:nvSpPr>
        <p:spPr>
          <a:xfrm>
            <a:off x="478300" y="1185200"/>
            <a:ext cx="5117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Avaliação Diagnóstica - SISEDU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54"/>
          <p:cNvSpPr txBox="1"/>
          <p:nvPr/>
        </p:nvSpPr>
        <p:spPr>
          <a:xfrm>
            <a:off x="6503950" y="1185200"/>
            <a:ext cx="5117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SPAECE - MATEMÁTICA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75" name="Google Shape;575;p54"/>
          <p:cNvGraphicFramePr/>
          <p:nvPr/>
        </p:nvGraphicFramePr>
        <p:xfrm>
          <a:off x="6192725" y="173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{FFC00628-785D-430F-835B-3B9BD1772803}</a:tableStyleId>
              </a:tblPr>
              <a:tblGrid>
                <a:gridCol w="5688000"/>
              </a:tblGrid>
              <a:tr h="6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Proficiência - níveis de acerto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67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Muito crítico                    Até 225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F33838"/>
                    </a:solidFill>
                  </a:tcPr>
                </a:tc>
              </a:tr>
              <a:tr h="67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Crítico                              225 a 275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67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Intermediário                   275 a 325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rgbClr val="9FC5E8"/>
                    </a:solidFill>
                  </a:tcPr>
                </a:tc>
              </a:tr>
              <a:tr h="67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Adequado                        325 ou mais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>
            <p:ph type="title"/>
          </p:nvPr>
        </p:nvSpPr>
        <p:spPr>
          <a:xfrm>
            <a:off x="838200" y="125900"/>
            <a:ext cx="7229700" cy="70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latin typeface="Kanit"/>
                <a:ea typeface="Kanit"/>
                <a:cs typeface="Kanit"/>
                <a:sym typeface="Kanit"/>
              </a:rPr>
              <a:t>Momento Cultural</a:t>
            </a:r>
            <a:endParaRPr b="1"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604904" y="1435925"/>
            <a:ext cx="11139600" cy="276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b="1" lang="pt-BR" sz="2200">
                <a:latin typeface="Overlock"/>
                <a:ea typeface="Overlock"/>
                <a:cs typeface="Overlock"/>
                <a:sym typeface="Overlock"/>
              </a:rPr>
              <a:t>NEOJIBA: Integração Social através da Música</a:t>
            </a:r>
            <a:endParaRPr b="1"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b="1" lang="pt-BR" sz="2200">
                <a:latin typeface="Overlock"/>
                <a:ea typeface="Overlock"/>
                <a:cs typeface="Overlock"/>
                <a:sym typeface="Overlock"/>
              </a:rPr>
              <a:t>Os Núcleos Estaduais de Orquestras Juvenis e Infantis da Bahia</a:t>
            </a: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 (NEOJIBA) são exemplos inovadores de política pública que alia áreas da Cultura, da Educação e do Desenvolvimento Social.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b="1" lang="pt-BR" sz="2200">
                <a:latin typeface="Overlock"/>
                <a:ea typeface="Overlock"/>
                <a:cs typeface="Overlock"/>
                <a:sym typeface="Overlock"/>
              </a:rPr>
              <a:t>Estrutura</a:t>
            </a:r>
            <a:endParaRPr b="1" sz="2200">
              <a:latin typeface="Overlock"/>
              <a:ea typeface="Overlock"/>
              <a:cs typeface="Overlock"/>
              <a:sym typeface="Overlock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13 núcleos no estado (Salvador, Feira de Santana, Vitória da Conquista, Teixeira de Freitas e outros).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604905" y="4149775"/>
            <a:ext cx="11734500" cy="237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b="1" lang="pt-BR" sz="2200">
                <a:latin typeface="Overlock"/>
                <a:ea typeface="Overlock"/>
                <a:cs typeface="Overlock"/>
                <a:sym typeface="Overlock"/>
              </a:rPr>
              <a:t>Benefícios</a:t>
            </a:r>
            <a:endParaRPr b="1"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Mais de 42 mil beneficiados desde sua fundação.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Atendimento atual de 2.360 integrantes diretos.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b="1" lang="pt-BR" sz="2200">
                <a:latin typeface="Overlock"/>
                <a:ea typeface="Overlock"/>
                <a:cs typeface="Overlock"/>
                <a:sym typeface="Overlock"/>
              </a:rPr>
              <a:t>Conquistas</a:t>
            </a:r>
            <a:endParaRPr b="1"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Primeira orquestra juvenil brasileira a se apresentar na Europa.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  <a:p>
            <a:pPr indent="-36830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Overlock"/>
              <a:buChar char="•"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9 turnês internacionais realizadas.</a:t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31" name="Google Shape;131;p1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5" title="ChatGPT Image 15 de abr. de 2026, 21_25_1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3200" y="906125"/>
            <a:ext cx="7965600" cy="531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84" name="Google Shape;584;p55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6" title="Reunião de planejamento colaborativ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2825" y="906125"/>
            <a:ext cx="7965600" cy="531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593" name="Google Shape;593;p56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7"/>
          <p:cNvSpPr txBox="1"/>
          <p:nvPr/>
        </p:nvSpPr>
        <p:spPr>
          <a:xfrm>
            <a:off x="795125" y="1172875"/>
            <a:ext cx="105060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E</a:t>
            </a:r>
            <a:r>
              <a:rPr b="1" lang="pt-BR" sz="3500">
                <a:solidFill>
                  <a:srgbClr val="38761D"/>
                </a:solidFill>
                <a:uFill>
                  <a:noFill/>
                </a:uFill>
                <a:latin typeface="Overlock"/>
                <a:ea typeface="Overlock"/>
                <a:cs typeface="Overlock"/>
                <a:sym typeface="Overlock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scala de Proficiência</a:t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Análise do Relatório de Proficiência do SPAECE divulgado pelo Boletim do CAED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Relatório de Saberes e Habilidades por Turma das a partir da Avaliação Diagnóstica 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02" name="Google Shape;602;p57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57"/>
          <p:cNvSpPr txBox="1"/>
          <p:nvPr/>
        </p:nvSpPr>
        <p:spPr>
          <a:xfrm>
            <a:off x="443125" y="144250"/>
            <a:ext cx="7179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Priorização Curricular</a:t>
            </a:r>
            <a:endParaRPr sz="4400"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8"/>
          <p:cNvSpPr txBox="1"/>
          <p:nvPr/>
        </p:nvSpPr>
        <p:spPr>
          <a:xfrm>
            <a:off x="843000" y="2104875"/>
            <a:ext cx="105060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chemeClr val="accent2"/>
                </a:solidFill>
                <a:latin typeface="Overlock"/>
                <a:ea typeface="Overlock"/>
                <a:cs typeface="Overlock"/>
                <a:sym typeface="Overlock"/>
              </a:rPr>
              <a:t>PRIMEIRO MOMENTO</a:t>
            </a:r>
            <a:endParaRPr sz="1700">
              <a:solidFill>
                <a:schemeClr val="accen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Análise do Relatório de Proficiência do SPAECE divulgado pelo Boletim do CAED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12" name="Google Shape;612;p5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8"/>
          <p:cNvSpPr txBox="1"/>
          <p:nvPr/>
        </p:nvSpPr>
        <p:spPr>
          <a:xfrm>
            <a:off x="443125" y="144250"/>
            <a:ext cx="7179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Priorização Curricular</a:t>
            </a:r>
            <a:endParaRPr sz="4400"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9"/>
          <p:cNvSpPr txBox="1"/>
          <p:nvPr/>
        </p:nvSpPr>
        <p:spPr>
          <a:xfrm>
            <a:off x="843000" y="2104875"/>
            <a:ext cx="105060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chemeClr val="accent2"/>
                </a:solidFill>
                <a:latin typeface="Overlock"/>
                <a:ea typeface="Overlock"/>
                <a:cs typeface="Overlock"/>
                <a:sym typeface="Overlock"/>
              </a:rPr>
              <a:t>RECURSOS DISPONÍVEIS</a:t>
            </a:r>
            <a:endParaRPr sz="1700">
              <a:solidFill>
                <a:schemeClr val="accen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Boletim do SPAECE (</a:t>
            </a: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CAED)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Tabela para registro das reflexões sobre as habilidades.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22" name="Google Shape;622;p5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9"/>
          <p:cNvSpPr txBox="1"/>
          <p:nvPr/>
        </p:nvSpPr>
        <p:spPr>
          <a:xfrm>
            <a:off x="443125" y="144250"/>
            <a:ext cx="7179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Priorização Curricular</a:t>
            </a:r>
            <a:endParaRPr sz="4400"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225" y="328950"/>
            <a:ext cx="8952826" cy="322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519532"/>
            <a:ext cx="4681026" cy="308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0200" y="3882474"/>
            <a:ext cx="7331800" cy="17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0"/>
          <p:cNvSpPr txBox="1"/>
          <p:nvPr/>
        </p:nvSpPr>
        <p:spPr>
          <a:xfrm>
            <a:off x="337625" y="144250"/>
            <a:ext cx="69285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BOLETIM SPAECE - CAED 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1"/>
          <p:cNvSpPr txBox="1"/>
          <p:nvPr/>
        </p:nvSpPr>
        <p:spPr>
          <a:xfrm>
            <a:off x="337625" y="144250"/>
            <a:ext cx="69285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BOLETIM SPAECE - CAED 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61"/>
          <p:cNvSpPr txBox="1"/>
          <p:nvPr/>
        </p:nvSpPr>
        <p:spPr>
          <a:xfrm>
            <a:off x="419700" y="611200"/>
            <a:ext cx="69285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Tabela de análise dos descritos do SPAECE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625" y="1121800"/>
            <a:ext cx="7417707" cy="524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2"/>
          <p:cNvSpPr txBox="1"/>
          <p:nvPr/>
        </p:nvSpPr>
        <p:spPr>
          <a:xfrm>
            <a:off x="772650" y="954550"/>
            <a:ext cx="10506000" cy="5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chemeClr val="accent2"/>
                </a:solidFill>
                <a:latin typeface="Overlock"/>
                <a:ea typeface="Overlock"/>
                <a:cs typeface="Overlock"/>
                <a:sym typeface="Overlock"/>
              </a:rPr>
              <a:t>SEGUNDO</a:t>
            </a:r>
            <a:r>
              <a:rPr b="1" lang="pt-BR" sz="3800">
                <a:solidFill>
                  <a:schemeClr val="accent2"/>
                </a:solidFill>
                <a:latin typeface="Overlock"/>
                <a:ea typeface="Overlock"/>
                <a:cs typeface="Overlock"/>
                <a:sym typeface="Overlock"/>
              </a:rPr>
              <a:t> MOMENTO</a:t>
            </a:r>
            <a:endParaRPr sz="17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Análise do </a:t>
            </a: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Relatório de Saberes e Habilidades por Turma das a partir da Avaliação Diagnóstica 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Identifique habilidades prioritárias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Relacione essas habilidades com os pré-requisitos identificados na atividade anterior.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Elabore uma sequência didática para desenvolver a aprendizagens prioritárias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Indicar os conteúdos e as estratégias metodológicas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53" name="Google Shape;653;p6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2"/>
          <p:cNvSpPr txBox="1"/>
          <p:nvPr/>
        </p:nvSpPr>
        <p:spPr>
          <a:xfrm>
            <a:off x="443125" y="144250"/>
            <a:ext cx="7179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Priorização Curricular</a:t>
            </a:r>
            <a:endParaRPr sz="4400"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3"/>
          <p:cNvSpPr txBox="1"/>
          <p:nvPr/>
        </p:nvSpPr>
        <p:spPr>
          <a:xfrm>
            <a:off x="843000" y="1454250"/>
            <a:ext cx="105060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chemeClr val="accent2"/>
                </a:solidFill>
                <a:latin typeface="Overlock"/>
                <a:ea typeface="Overlock"/>
                <a:cs typeface="Overlock"/>
                <a:sym typeface="Overlock"/>
              </a:rPr>
              <a:t>SEGUNDO MOMENTO</a:t>
            </a:r>
            <a:endParaRPr sz="17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500"/>
              <a:buFont typeface="Overlock"/>
              <a:buChar char="●"/>
            </a:pPr>
            <a:r>
              <a:rPr b="1" lang="pt-BR" sz="3500">
                <a:solidFill>
                  <a:srgbClr val="38761D"/>
                </a:solidFill>
                <a:latin typeface="Overlock"/>
                <a:ea typeface="Overlock"/>
                <a:cs typeface="Overlock"/>
                <a:sym typeface="Overlock"/>
              </a:rPr>
              <a:t>Recursos disponíveis</a:t>
            </a:r>
            <a:endParaRPr b="1" sz="35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8761D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Relatório de saberes/habilidades da Avaliação Diagnóstica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Matrizes das avaliações 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-431800" lvl="0" marL="45720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Overlock"/>
              <a:buAutoNum type="arabicPeriod"/>
            </a:pPr>
            <a:r>
              <a:rPr b="1" lang="pt-BR" sz="320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Instrumental de Recomposição da Aprendizagem </a:t>
            </a:r>
            <a:endParaRPr b="1" sz="32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63" name="Google Shape;663;p6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3"/>
          <p:cNvSpPr txBox="1"/>
          <p:nvPr/>
        </p:nvSpPr>
        <p:spPr>
          <a:xfrm>
            <a:off x="443125" y="144250"/>
            <a:ext cx="71790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Priorização Curricular</a:t>
            </a:r>
            <a:endParaRPr sz="4400"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64"/>
          <p:cNvSpPr txBox="1"/>
          <p:nvPr/>
        </p:nvSpPr>
        <p:spPr>
          <a:xfrm>
            <a:off x="249700" y="447525"/>
            <a:ext cx="11676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>
                <a:solidFill>
                  <a:srgbClr val="0B7743"/>
                </a:solidFill>
                <a:latin typeface="Kanit Medium"/>
                <a:ea typeface="Kanit Medium"/>
                <a:cs typeface="Kanit Medium"/>
                <a:sym typeface="Kanit Medium"/>
              </a:rPr>
              <a:t>Registro da atividade</a:t>
            </a:r>
            <a:endParaRPr b="1" sz="41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673" name="Google Shape;673;p6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4"/>
          <p:cNvPicPr preferRelativeResize="0"/>
          <p:nvPr/>
        </p:nvPicPr>
        <p:blipFill rotWithShape="1">
          <a:blip r:embed="rId7">
            <a:alphaModFix/>
          </a:blip>
          <a:srcRect b="13143" l="2166" r="1141" t="3828"/>
          <a:stretch/>
        </p:blipFill>
        <p:spPr>
          <a:xfrm>
            <a:off x="510500" y="2201650"/>
            <a:ext cx="10887074" cy="3669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>
            <p:ph type="title"/>
          </p:nvPr>
        </p:nvSpPr>
        <p:spPr>
          <a:xfrm>
            <a:off x="838200" y="98025"/>
            <a:ext cx="5157600" cy="70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u="sng">
                <a:solidFill>
                  <a:schemeClr val="hlink"/>
                </a:solidFill>
                <a:latin typeface="Kanit"/>
                <a:ea typeface="Kanit"/>
                <a:cs typeface="Kanit"/>
                <a:sym typeface="Kanit"/>
                <a:hlinkClick r:id="rId6"/>
              </a:rPr>
              <a:t>Momento Cultural</a:t>
            </a:r>
            <a:endParaRPr/>
          </a:p>
        </p:txBody>
      </p:sp>
      <p:pic>
        <p:nvPicPr>
          <p:cNvPr descr="Realização: IDSM / Governo da Bahia / SJDHDS&#10;&#10;A Orquestra Juvenil da Bahia (Youth Orchestra Of Bahia) apresenta Tico Tico no Fubá, de Zequinha de Abreu, com arranjo de Jamberê, durante o concerto de encerramento da Turnê Europa 2018, na Philharmonie de Paris, em 17/09/2018." id="141" name="Google Shape;141;p20" title="NEOJIBA - Orquestra Juvenil da Bahia - Tico Tico no Fubá (Realização: IDSM/Governo da Bahia/SJDHDS)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9150" y="800025"/>
            <a:ext cx="9900486" cy="55690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0" title="Cópia de Cópia de Perfil do (11).png"/>
          <p:cNvPicPr preferRelativeResize="0"/>
          <p:nvPr/>
        </p:nvPicPr>
        <p:blipFill rotWithShape="1">
          <a:blip r:embed="rId9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8051" y="144250"/>
            <a:ext cx="782003" cy="6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5" title="7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8051" y="144250"/>
            <a:ext cx="782003" cy="6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6" title="7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6075" y="1396226"/>
            <a:ext cx="4348275" cy="42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7"/>
          <p:cNvSpPr txBox="1"/>
          <p:nvPr/>
        </p:nvSpPr>
        <p:spPr>
          <a:xfrm>
            <a:off x="548650" y="429075"/>
            <a:ext cx="73557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 UNIFICADA DE SABERES - MATEMÁTICA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8" title="Reunião de planejamento colaborativ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2825" y="906125"/>
            <a:ext cx="7965600" cy="531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11" name="Google Shape;711;p68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9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9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Cafezim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719" name="Google Shape;71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rawing of a cup of hot coffee with steam coming out of it (Fornecido por Tenor)" id="721" name="Google Shape;72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6850" y="3015952"/>
            <a:ext cx="474900" cy="6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9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/>
          <p:nvPr/>
        </p:nvSpPr>
        <p:spPr>
          <a:xfrm>
            <a:off x="604897" y="184239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8" name="Google Shape;72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0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Até amanhã, pessoal!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730" name="Google Shape;730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600" y="-23784"/>
            <a:ext cx="12271598" cy="6905569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71"/>
          <p:cNvSpPr txBox="1"/>
          <p:nvPr/>
        </p:nvSpPr>
        <p:spPr>
          <a:xfrm>
            <a:off x="6637100" y="4527025"/>
            <a:ext cx="5244600" cy="2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1º Formação Estadual Foco na Aprendizagem- Matemática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741" name="Google Shape;74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4200" y="1961225"/>
            <a:ext cx="3181301" cy="10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71"/>
          <p:cNvSpPr txBox="1"/>
          <p:nvPr/>
        </p:nvSpPr>
        <p:spPr>
          <a:xfrm>
            <a:off x="878150" y="3219900"/>
            <a:ext cx="6293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Secretaria Executiva de Ensino Médio e Profissional -SexecEMP</a:t>
            </a:r>
            <a:endParaRPr b="1" sz="16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743" name="Google Shape;743;p71"/>
          <p:cNvSpPr txBox="1"/>
          <p:nvPr/>
        </p:nvSpPr>
        <p:spPr>
          <a:xfrm>
            <a:off x="878150" y="3569925"/>
            <a:ext cx="6293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Coordenadoria de Gestão Pedagógica de Ensino  Médio - Cogem</a:t>
            </a:r>
            <a:endParaRPr sz="16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744" name="Google Shape;744;p71" title="Cópia de Cópia de Perfil do (12).png"/>
          <p:cNvPicPr preferRelativeResize="0"/>
          <p:nvPr/>
        </p:nvPicPr>
        <p:blipFill rotWithShape="1">
          <a:blip r:embed="rId5">
            <a:alphaModFix/>
          </a:blip>
          <a:srcRect b="29476" l="16392" r="17509" t="20164"/>
          <a:stretch/>
        </p:blipFill>
        <p:spPr>
          <a:xfrm flipH="1">
            <a:off x="7648538" y="1999702"/>
            <a:ext cx="4148900" cy="237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7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31047" l="19937" r="23018" t="26329"/>
          <a:stretch/>
        </p:blipFill>
        <p:spPr>
          <a:xfrm>
            <a:off x="8240083" y="2576136"/>
            <a:ext cx="2818184" cy="157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69050"/>
            <a:ext cx="12192002" cy="5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2"/>
          <p:cNvSpPr txBox="1"/>
          <p:nvPr/>
        </p:nvSpPr>
        <p:spPr>
          <a:xfrm>
            <a:off x="4182002" y="3026043"/>
            <a:ext cx="341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595959"/>
                </a:solidFill>
              </a:rPr>
              <a:t>2º Dia - 30/04</a:t>
            </a:r>
            <a:endParaRPr sz="4000">
              <a:solidFill>
                <a:srgbClr val="595959"/>
              </a:solidFill>
            </a:endParaRPr>
          </a:p>
        </p:txBody>
      </p:sp>
      <p:pic>
        <p:nvPicPr>
          <p:cNvPr id="754" name="Google Shape;754;p7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72"/>
          <p:cNvSpPr txBox="1"/>
          <p:nvPr/>
        </p:nvSpPr>
        <p:spPr>
          <a:xfrm>
            <a:off x="243500" y="57575"/>
            <a:ext cx="7660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accent6"/>
                </a:solidFill>
                <a:latin typeface="Kanit Medium"/>
                <a:ea typeface="Kanit Medium"/>
                <a:cs typeface="Kanit Medium"/>
                <a:sym typeface="Kanit Medium"/>
              </a:rPr>
              <a:t>1</a:t>
            </a:r>
            <a:r>
              <a:rPr lang="pt-BR" sz="3000">
                <a:solidFill>
                  <a:schemeClr val="accent6"/>
                </a:solidFill>
                <a:latin typeface="Kanit Medium"/>
                <a:ea typeface="Kanit Medium"/>
                <a:cs typeface="Kanit Medium"/>
                <a:sym typeface="Kanit Medium"/>
              </a:rPr>
              <a:t>º Formação Foco na Aprendizagem-</a:t>
            </a:r>
            <a:endParaRPr sz="3000">
              <a:solidFill>
                <a:schemeClr val="accent6"/>
              </a:solidFill>
              <a:latin typeface="Kanit Medium"/>
              <a:ea typeface="Kanit Medium"/>
              <a:cs typeface="Kanit Medium"/>
              <a:sym typeface="Kanit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accent6"/>
                </a:solidFill>
                <a:latin typeface="Kanit Medium"/>
                <a:ea typeface="Kanit Medium"/>
                <a:cs typeface="Kanit Medium"/>
                <a:sym typeface="Kanit Medium"/>
              </a:rPr>
              <a:t>Matemática</a:t>
            </a:r>
            <a:endParaRPr sz="3000">
              <a:solidFill>
                <a:schemeClr val="accent6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75" y="6319200"/>
            <a:ext cx="12192002" cy="5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3"/>
          <p:cNvSpPr txBox="1"/>
          <p:nvPr/>
        </p:nvSpPr>
        <p:spPr>
          <a:xfrm>
            <a:off x="505814" y="673828"/>
            <a:ext cx="11150700" cy="429000"/>
          </a:xfrm>
          <a:prstGeom prst="rect">
            <a:avLst/>
          </a:prstGeom>
          <a:solidFill>
            <a:srgbClr val="0B7743"/>
          </a:solidFill>
          <a:ln>
            <a:noFill/>
          </a:ln>
        </p:spPr>
        <p:txBody>
          <a:bodyPr anchorCtr="0" anchor="t" bIns="52275" lIns="104600" spcFirstLastPara="1" rIns="104600" wrap="square" tIns="52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rPr b="1" lang="pt-BR" sz="2300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rPr>
              <a:t> ENCONTRO 30/04</a:t>
            </a:r>
            <a:endParaRPr b="1" i="0" sz="2300" u="none" cap="none" strike="noStrike">
              <a:solidFill>
                <a:srgbClr val="FFFF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graphicFrame>
        <p:nvGraphicFramePr>
          <p:cNvPr id="762" name="Google Shape;762;p73"/>
          <p:cNvGraphicFramePr/>
          <p:nvPr/>
        </p:nvGraphicFramePr>
        <p:xfrm>
          <a:off x="551823" y="1212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{4A2FBB3C-48B2-4DFC-8D5F-C9FF62AC8CE9}</a:tableStyleId>
              </a:tblPr>
              <a:tblGrid>
                <a:gridCol w="1271750"/>
                <a:gridCol w="5945075"/>
                <a:gridCol w="3887875"/>
              </a:tblGrid>
              <a:tr h="288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Kanit Medium"/>
                          <a:ea typeface="Kanit Medium"/>
                          <a:cs typeface="Kanit Medium"/>
                          <a:sym typeface="Kanit Medium"/>
                        </a:rPr>
                        <a:t>HORÁRIO </a:t>
                      </a:r>
                      <a:endParaRPr sz="1200" u="none" cap="none" strike="noStrike">
                        <a:latin typeface="Kanit Medium"/>
                        <a:ea typeface="Kanit Medium"/>
                        <a:cs typeface="Kanit Medium"/>
                        <a:sym typeface="Kanit Medium"/>
                      </a:endParaRPr>
                    </a:p>
                  </a:txBody>
                  <a:tcPr marT="73300" marB="73300" marR="72400" marL="72400">
                    <a:lnL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Kanit Medium"/>
                          <a:ea typeface="Kanit Medium"/>
                          <a:cs typeface="Kanit Medium"/>
                          <a:sym typeface="Kanit Medium"/>
                        </a:rPr>
                        <a:t>ATIVIDADE </a:t>
                      </a:r>
                      <a:endParaRPr sz="1200" u="none" cap="none" strike="noStrike">
                        <a:latin typeface="Kanit Medium"/>
                        <a:ea typeface="Kanit Medium"/>
                        <a:cs typeface="Kanit Medium"/>
                        <a:sym typeface="Kanit Medium"/>
                      </a:endParaRPr>
                    </a:p>
                  </a:txBody>
                  <a:tcPr marT="73300" marB="73300" marR="72400" marL="72400">
                    <a:lnL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u="none" cap="none" strike="noStrike">
                          <a:latin typeface="Kanit Medium"/>
                          <a:ea typeface="Kanit Medium"/>
                          <a:cs typeface="Kanit Medium"/>
                          <a:sym typeface="Kanit Medium"/>
                        </a:rPr>
                        <a:t>MEDIAÇÃO </a:t>
                      </a:r>
                      <a:endParaRPr sz="1200" u="none" cap="none" strike="noStrike">
                        <a:latin typeface="Kanit Medium"/>
                        <a:ea typeface="Kanit Medium"/>
                        <a:cs typeface="Kanit Medium"/>
                        <a:sym typeface="Kanit Medium"/>
                      </a:endParaRPr>
                    </a:p>
                  </a:txBody>
                  <a:tcPr marT="73300" marB="73300" marR="72400" marL="72400">
                    <a:lnL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4546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8h30</a:t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Abertura/retomada 1º dia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0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Márcio Lira </a:t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8h40</a:t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Momento cultural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Marcelo Paiva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2200">
                          <a:solidFill>
                            <a:schemeClr val="dk1"/>
                          </a:solidFill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09h00</a:t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Orientação técnico-pedagógico para acesso ao SISEDU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Pauliane Ibiapina - CODED-CED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09</a:t>
                      </a:r>
                      <a:r>
                        <a:rPr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h30</a:t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Análise para intevenção pedagógica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Rogério Gregório-CAEd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12h à 13h30</a:t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2200">
                          <a:latin typeface="Overlock"/>
                          <a:ea typeface="Overlock"/>
                          <a:cs typeface="Overlock"/>
                          <a:sym typeface="Overlock"/>
                        </a:rPr>
                        <a:t>Encerramento</a:t>
                      </a:r>
                      <a:endParaRPr b="1"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Overlock"/>
                        <a:ea typeface="Overlock"/>
                        <a:cs typeface="Overlock"/>
                        <a:sym typeface="Overlock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63" name="Google Shape;76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7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4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Abertura/Retomada do 1º dia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Márcio Lira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774" name="Google Shape;774;p7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1081200" y="2590100"/>
            <a:ext cx="10029600" cy="1350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46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Fala Institucional</a:t>
            </a:r>
            <a:endParaRPr b="1" sz="46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A256"/>
              </a:buClr>
              <a:buSzPts val="3700"/>
              <a:buFont typeface="Montserrat"/>
              <a:buNone/>
            </a:pP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Keifer Fortunatti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5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Momento Cultural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 Marcelo Paiva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783" name="Google Shape;783;p7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n't miss my latest animation: https://youtu.be/EkncT9fEW7Q&#10;__________________________________________________________________&#10;A CG short movie by Cristóbal Vila inspired on numbers, geometry and nature&#10;&#10;- This is the 4K Remastered version uploaded in Dec, 2024&#10;- Original 720p version premiered in 2010: https://youtu.be/kkGeOWYOFoA&#10;- Another 720p version, also from 2010: https://vimeo.com/9953368&#10;&#10;For more info go to https://etereaestudios.com&#10;&#10;Music by Wim Mertens - &quot;Often a bird&quot; from the album &quot;Jardin Clos&quot;, 1996 © Usura - Published by Usura 2010" id="792" name="Google Shape;792;p76" title="Nature by Numbers - 4K Remastered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9925" y="990001"/>
            <a:ext cx="9312155" cy="5238087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76">
            <a:hlinkClick r:id="rId9"/>
          </p:cNvPr>
          <p:cNvSpPr txBox="1"/>
          <p:nvPr>
            <p:ph type="title"/>
          </p:nvPr>
        </p:nvSpPr>
        <p:spPr>
          <a:xfrm>
            <a:off x="579500" y="147050"/>
            <a:ext cx="90639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Momento Cultural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77"/>
          <p:cNvSpPr txBox="1"/>
          <p:nvPr/>
        </p:nvSpPr>
        <p:spPr>
          <a:xfrm>
            <a:off x="1081200" y="2442175"/>
            <a:ext cx="10029600" cy="1750800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Orientação técnica-pedagógica para acesso ao SISEDU</a:t>
            </a:r>
            <a:endParaRPr b="1" sz="3500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pt-BR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lang="pt-BR" sz="3200">
                <a:solidFill>
                  <a:schemeClr val="lt1"/>
                </a:solidFill>
                <a:latin typeface="Kanit SemiBold"/>
                <a:ea typeface="Kanit SemiBold"/>
                <a:cs typeface="Kanit SemiBold"/>
                <a:sym typeface="Kanit SemiBold"/>
              </a:rPr>
              <a:t>Pauliane Ibiapina - CODED-CED</a:t>
            </a:r>
            <a:endParaRPr sz="3200">
              <a:solidFill>
                <a:schemeClr val="lt1"/>
              </a:solidFill>
              <a:latin typeface="Kanit SemiBold"/>
              <a:ea typeface="Kanit SemiBold"/>
              <a:cs typeface="Kanit SemiBold"/>
              <a:sym typeface="Kanit SemiBold"/>
            </a:endParaRPr>
          </a:p>
        </p:txBody>
      </p:sp>
      <p:pic>
        <p:nvPicPr>
          <p:cNvPr id="802" name="Google Shape;802;p7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78"/>
          <p:cNvSpPr txBox="1"/>
          <p:nvPr/>
        </p:nvSpPr>
        <p:spPr>
          <a:xfrm>
            <a:off x="522075" y="2190738"/>
            <a:ext cx="42258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Nunito"/>
              <a:buChar char="●"/>
            </a:pPr>
            <a:r>
              <a:rPr b="1" lang="pt-BR" sz="2600">
                <a:latin typeface="Nunito"/>
                <a:ea typeface="Nunito"/>
                <a:cs typeface="Nunito"/>
                <a:sym typeface="Nunito"/>
              </a:rPr>
              <a:t>TELA DO LOGIN: </a:t>
            </a:r>
            <a:endParaRPr b="1" sz="2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latin typeface="Nunito"/>
                <a:ea typeface="Nunito"/>
                <a:cs typeface="Nunito"/>
                <a:sym typeface="Nunito"/>
              </a:rPr>
              <a:t>Layout;</a:t>
            </a:r>
            <a:endParaRPr sz="2600">
              <a:latin typeface="Nunito"/>
              <a:ea typeface="Nunito"/>
              <a:cs typeface="Nunito"/>
              <a:sym typeface="Nuni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Nunito"/>
              <a:buChar char="●"/>
            </a:pPr>
            <a:r>
              <a:rPr lang="pt-BR" sz="2600">
                <a:latin typeface="Nunito"/>
                <a:ea typeface="Nunito"/>
                <a:cs typeface="Nunito"/>
                <a:sym typeface="Nunito"/>
              </a:rPr>
              <a:t>PERFIL PROFESSOR ONLINE</a:t>
            </a:r>
            <a:endParaRPr sz="2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2" name="Google Shape;812;p78"/>
          <p:cNvSpPr txBox="1"/>
          <p:nvPr/>
        </p:nvSpPr>
        <p:spPr>
          <a:xfrm>
            <a:off x="861875" y="838238"/>
            <a:ext cx="70674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500" lIns="106500" spcFirstLastPara="1" rIns="106500" wrap="square" tIns="106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pt-BR" sz="4300">
                <a:solidFill>
                  <a:srgbClr val="E36C09"/>
                </a:solidFill>
                <a:latin typeface="Overlock"/>
                <a:ea typeface="Overlock"/>
                <a:cs typeface="Overlock"/>
                <a:sym typeface="Overlock"/>
              </a:rPr>
              <a:t>Sisedu </a:t>
            </a:r>
            <a:endParaRPr b="1" sz="4300">
              <a:solidFill>
                <a:srgbClr val="E36C0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813" name="Google Shape;813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3600" y="1481338"/>
            <a:ext cx="7501168" cy="389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7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79"/>
          <p:cNvSpPr txBox="1"/>
          <p:nvPr/>
        </p:nvSpPr>
        <p:spPr>
          <a:xfrm>
            <a:off x="522075" y="2190738"/>
            <a:ext cx="42258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Nunito"/>
              <a:buChar char="●"/>
            </a:pPr>
            <a:r>
              <a:rPr b="1" lang="pt-BR" sz="2600">
                <a:latin typeface="Nunito"/>
                <a:ea typeface="Nunito"/>
                <a:cs typeface="Nunito"/>
                <a:sym typeface="Nunito"/>
              </a:rPr>
              <a:t>TELA DO LOGIN: </a:t>
            </a:r>
            <a:endParaRPr b="1" sz="2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latin typeface="Nunito"/>
                <a:ea typeface="Nunito"/>
                <a:cs typeface="Nunito"/>
                <a:sym typeface="Nunito"/>
              </a:rPr>
              <a:t>Layout;</a:t>
            </a:r>
            <a:endParaRPr sz="2600">
              <a:latin typeface="Nunito"/>
              <a:ea typeface="Nunito"/>
              <a:cs typeface="Nunito"/>
              <a:sym typeface="Nuni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Nunito"/>
              <a:buChar char="●"/>
            </a:pPr>
            <a:r>
              <a:rPr lang="pt-BR" sz="2600">
                <a:latin typeface="Nunito"/>
                <a:ea typeface="Nunito"/>
                <a:cs typeface="Nunito"/>
                <a:sym typeface="Nunito"/>
              </a:rPr>
              <a:t>PERFIL PROFESSOR ONLINE</a:t>
            </a:r>
            <a:endParaRPr sz="2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3" name="Google Shape;823;p79"/>
          <p:cNvSpPr txBox="1"/>
          <p:nvPr/>
        </p:nvSpPr>
        <p:spPr>
          <a:xfrm>
            <a:off x="861875" y="838238"/>
            <a:ext cx="70674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500" lIns="106500" spcFirstLastPara="1" rIns="106500" wrap="square" tIns="106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pt-BR" sz="4300">
                <a:solidFill>
                  <a:srgbClr val="E36C09"/>
                </a:solidFill>
                <a:latin typeface="Overlock"/>
                <a:ea typeface="Overlock"/>
                <a:cs typeface="Overlock"/>
                <a:sym typeface="Overlock"/>
              </a:rPr>
              <a:t>Sisedu </a:t>
            </a:r>
            <a:endParaRPr b="1" sz="4300">
              <a:solidFill>
                <a:srgbClr val="E36C0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824" name="Google Shape;824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8512" y="1334326"/>
            <a:ext cx="6814800" cy="4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80"/>
          <p:cNvSpPr txBox="1"/>
          <p:nvPr/>
        </p:nvSpPr>
        <p:spPr>
          <a:xfrm>
            <a:off x="522075" y="2190738"/>
            <a:ext cx="42258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Nunito"/>
              <a:buChar char="●"/>
            </a:pPr>
            <a:r>
              <a:rPr b="1" lang="pt-BR" sz="2600">
                <a:latin typeface="Nunito"/>
                <a:ea typeface="Nunito"/>
                <a:cs typeface="Nunito"/>
                <a:sym typeface="Nunito"/>
              </a:rPr>
              <a:t>TELA DO LOGIN: </a:t>
            </a:r>
            <a:endParaRPr b="1" sz="2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latin typeface="Nunito"/>
                <a:ea typeface="Nunito"/>
                <a:cs typeface="Nunito"/>
                <a:sym typeface="Nunito"/>
              </a:rPr>
              <a:t>Layout;</a:t>
            </a:r>
            <a:endParaRPr sz="2600">
              <a:latin typeface="Nunito"/>
              <a:ea typeface="Nunito"/>
              <a:cs typeface="Nunito"/>
              <a:sym typeface="Nuni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Nunito"/>
              <a:buChar char="●"/>
            </a:pPr>
            <a:r>
              <a:rPr lang="pt-BR" sz="2600">
                <a:latin typeface="Nunito"/>
                <a:ea typeface="Nunito"/>
                <a:cs typeface="Nunito"/>
                <a:sym typeface="Nunito"/>
              </a:rPr>
              <a:t>PERFIL PROFESSOR ONLINE</a:t>
            </a:r>
            <a:endParaRPr sz="2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4" name="Google Shape;834;p80"/>
          <p:cNvSpPr txBox="1"/>
          <p:nvPr/>
        </p:nvSpPr>
        <p:spPr>
          <a:xfrm>
            <a:off x="861875" y="838238"/>
            <a:ext cx="70674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500" lIns="106500" spcFirstLastPara="1" rIns="106500" wrap="square" tIns="1065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pt-BR" sz="4300">
                <a:solidFill>
                  <a:srgbClr val="E36C09"/>
                </a:solidFill>
                <a:latin typeface="Overlock"/>
                <a:ea typeface="Overlock"/>
                <a:cs typeface="Overlock"/>
                <a:sym typeface="Overlock"/>
              </a:rPr>
              <a:t>Sisedu </a:t>
            </a:r>
            <a:endParaRPr b="1" sz="4300">
              <a:solidFill>
                <a:srgbClr val="E36C09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835" name="Google Shape;835;p80" title="100014164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4975" y="1254437"/>
            <a:ext cx="4343903" cy="4349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8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0475" y="3409600"/>
            <a:ext cx="8571524" cy="2855414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81"/>
          <p:cNvSpPr txBox="1"/>
          <p:nvPr/>
        </p:nvSpPr>
        <p:spPr>
          <a:xfrm>
            <a:off x="7986268" y="1579247"/>
            <a:ext cx="34293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075" lIns="106075" spcFirstLastPara="1" rIns="106075" wrap="square" tIns="106075">
            <a:spAutoFit/>
          </a:bodyPr>
          <a:lstStyle/>
          <a:p>
            <a:pPr indent="-456027" lvl="0" marL="530479" rtl="0" algn="l">
              <a:spcBef>
                <a:spcPts val="0"/>
              </a:spcBef>
              <a:spcAft>
                <a:spcPts val="0"/>
              </a:spcAft>
              <a:buSzPts val="3005"/>
              <a:buFont typeface="Nunito"/>
              <a:buChar char="●"/>
            </a:pPr>
            <a:r>
              <a:rPr b="1" lang="pt-BR" sz="3005">
                <a:latin typeface="Nunito"/>
                <a:ea typeface="Nunito"/>
                <a:cs typeface="Nunito"/>
                <a:sym typeface="Nunito"/>
              </a:rPr>
              <a:t>Pefil Escola </a:t>
            </a:r>
            <a:endParaRPr sz="3005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46" name="Google Shape;846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941125"/>
            <a:ext cx="7716101" cy="2569525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81"/>
          <p:cNvSpPr txBox="1"/>
          <p:nvPr/>
        </p:nvSpPr>
        <p:spPr>
          <a:xfrm>
            <a:off x="152408" y="4730976"/>
            <a:ext cx="49032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075" lIns="106075" spcFirstLastPara="1" rIns="106075" wrap="square" tIns="106075">
            <a:spAutoFit/>
          </a:bodyPr>
          <a:lstStyle/>
          <a:p>
            <a:pPr indent="-456027" lvl="0" marL="530479" rtl="0" algn="l">
              <a:spcBef>
                <a:spcPts val="0"/>
              </a:spcBef>
              <a:spcAft>
                <a:spcPts val="0"/>
              </a:spcAft>
              <a:buSzPts val="3005"/>
              <a:buFont typeface="Nunito"/>
              <a:buChar char="●"/>
            </a:pPr>
            <a:r>
              <a:rPr b="1" lang="pt-BR" sz="3005">
                <a:latin typeface="Nunito"/>
                <a:ea typeface="Nunito"/>
                <a:cs typeface="Nunito"/>
                <a:sym typeface="Nunito"/>
              </a:rPr>
              <a:t>Pefil Professor</a:t>
            </a:r>
            <a:endParaRPr sz="3005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2"/>
          <p:cNvPicPr preferRelativeResize="0"/>
          <p:nvPr/>
        </p:nvPicPr>
        <p:blipFill rotWithShape="1">
          <a:blip r:embed="rId7">
            <a:alphaModFix/>
          </a:blip>
          <a:srcRect b="0" l="18580" r="0" t="0"/>
          <a:stretch/>
        </p:blipFill>
        <p:spPr>
          <a:xfrm>
            <a:off x="4583285" y="1385577"/>
            <a:ext cx="7443881" cy="41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82"/>
          <p:cNvSpPr txBox="1"/>
          <p:nvPr/>
        </p:nvSpPr>
        <p:spPr>
          <a:xfrm>
            <a:off x="259525" y="2365364"/>
            <a:ext cx="47670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075" lIns="105075" spcFirstLastPara="1" rIns="105075" wrap="square" tIns="105075">
            <a:spAutoFit/>
          </a:bodyPr>
          <a:lstStyle/>
          <a:p>
            <a:pPr indent="-401384" lvl="0" marL="525449" rtl="0" algn="l">
              <a:spcBef>
                <a:spcPts val="0"/>
              </a:spcBef>
              <a:spcAft>
                <a:spcPts val="0"/>
              </a:spcAft>
              <a:buSzPts val="2184"/>
              <a:buFont typeface="Nunito"/>
              <a:buChar char="●"/>
            </a:pPr>
            <a:r>
              <a:rPr b="1" lang="pt-BR" sz="2184">
                <a:latin typeface="Nunito"/>
                <a:ea typeface="Nunito"/>
                <a:cs typeface="Nunito"/>
                <a:sym typeface="Nunito"/>
              </a:rPr>
              <a:t>APRIMORAMENTO DE TUTORIAIS:</a:t>
            </a:r>
            <a:endParaRPr b="1" sz="2184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84">
                <a:latin typeface="Nunito"/>
                <a:ea typeface="Nunito"/>
                <a:cs typeface="Nunito"/>
                <a:sym typeface="Nunito"/>
              </a:rPr>
              <a:t>Adicionados e/ou atualizados tutoriais em PDF;</a:t>
            </a:r>
            <a:endParaRPr sz="2184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84">
                <a:latin typeface="Nunito"/>
                <a:ea typeface="Nunito"/>
                <a:cs typeface="Nunito"/>
                <a:sym typeface="Nunito"/>
              </a:rPr>
              <a:t>Adicionados em vídeos.</a:t>
            </a:r>
            <a:endParaRPr sz="2184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4942" y="716200"/>
            <a:ext cx="6538780" cy="317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0128" y="3260565"/>
            <a:ext cx="5579992" cy="2702797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83"/>
          <p:cNvSpPr txBox="1"/>
          <p:nvPr/>
        </p:nvSpPr>
        <p:spPr>
          <a:xfrm>
            <a:off x="218425" y="3589984"/>
            <a:ext cx="4246800" cy="26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200" lIns="103200" spcFirstLastPara="1" rIns="103200" wrap="square" tIns="103200">
            <a:spAutoFit/>
          </a:bodyPr>
          <a:lstStyle/>
          <a:p>
            <a:pPr indent="-387069" lvl="0" marL="516092" marR="129023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32"/>
              <a:buFont typeface="Nunito"/>
              <a:buChar char="●"/>
            </a:pPr>
            <a:r>
              <a:rPr b="1" lang="pt-BR" sz="2032">
                <a:solidFill>
                  <a:srgbClr val="212529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RELATÓRIO GERAL</a:t>
            </a:r>
            <a:endParaRPr b="1" sz="2032">
              <a:latin typeface="Nunito"/>
              <a:ea typeface="Nunito"/>
              <a:cs typeface="Nunito"/>
              <a:sym typeface="Nunito"/>
            </a:endParaRPr>
          </a:p>
          <a:p>
            <a:pPr indent="0" lvl="0" marL="129023" marR="12902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5">
                <a:solidFill>
                  <a:srgbClr val="212529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O Relatório Geral disponibiliza o percentual de acertos de todos os 26 itens dispostos para avaliação.</a:t>
            </a:r>
            <a:endParaRPr sz="1355">
              <a:solidFill>
                <a:srgbClr val="212529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129023" marR="129023" rtl="0" algn="l">
              <a:lnSpc>
                <a:spcPct val="115000"/>
              </a:lnSpc>
              <a:spcBef>
                <a:spcPts val="1355"/>
              </a:spcBef>
              <a:spcAft>
                <a:spcPts val="1355"/>
              </a:spcAft>
              <a:buNone/>
            </a:pPr>
            <a:r>
              <a:rPr lang="pt-BR" sz="1355">
                <a:solidFill>
                  <a:srgbClr val="212529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Os índices abaixo apresentados, ao serem clicados, revelam através de gráficos e números percentuais, a taxa de acerto por aluno em cada turma, bem como os nomes de cada aluno envolvido na faixa de desempenho por acerto.</a:t>
            </a:r>
            <a:endParaRPr sz="2145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8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4"/>
          <p:cNvSpPr txBox="1"/>
          <p:nvPr/>
        </p:nvSpPr>
        <p:spPr>
          <a:xfrm>
            <a:off x="395675" y="1126986"/>
            <a:ext cx="5981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425" lIns="108425" spcFirstLastPara="1" rIns="108425" wrap="square" tIns="108425">
            <a:spAutoFit/>
          </a:bodyPr>
          <a:lstStyle/>
          <a:p>
            <a:pPr indent="-414151" lvl="0" marL="542160" rtl="0" algn="l">
              <a:spcBef>
                <a:spcPts val="0"/>
              </a:spcBef>
              <a:spcAft>
                <a:spcPts val="0"/>
              </a:spcAft>
              <a:buSzPts val="2253"/>
              <a:buFont typeface="Nunito"/>
              <a:buChar char="●"/>
            </a:pPr>
            <a:r>
              <a:rPr b="1" lang="pt-BR" sz="2253">
                <a:latin typeface="Nunito"/>
                <a:ea typeface="Nunito"/>
                <a:cs typeface="Nunito"/>
                <a:sym typeface="Nunito"/>
              </a:rPr>
              <a:t> DISPONIBILIZAÇÃO DE GRÁFICOS E RELATÓRIOS EM PDF</a:t>
            </a:r>
            <a:endParaRPr sz="2253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78" name="Google Shape;878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690" y="2411417"/>
            <a:ext cx="5981170" cy="275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4414" y="627900"/>
            <a:ext cx="4673886" cy="5965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>
            <p:ph type="title"/>
          </p:nvPr>
        </p:nvSpPr>
        <p:spPr>
          <a:xfrm>
            <a:off x="604900" y="79750"/>
            <a:ext cx="8082300" cy="769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>
              <a:solidFill>
                <a:srgbClr val="274E13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604900" y="1058175"/>
            <a:ext cx="6801600" cy="391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O que é o FOCO na Aprendizagem?</a:t>
            </a:r>
            <a:endParaRPr b="1"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Principal estratégia da rede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 para a recomposição e fortalecimento das aprendizagens.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Iniciativa formativa articulando Seduc- CREDE/Sefor e escola.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Tem como </a:t>
            </a:r>
            <a:r>
              <a:rPr b="1" lang="pt-BR" sz="2100">
                <a:latin typeface="Overlock"/>
                <a:ea typeface="Overlock"/>
                <a:cs typeface="Overlock"/>
                <a:sym typeface="Overlock"/>
              </a:rPr>
              <a:t>eixos estruturantes</a:t>
            </a: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: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619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verlock"/>
              <a:buChar char="•"/>
            </a:pP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Realização de avaliações diagnósticas e formativas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verlock"/>
              <a:buChar char="•"/>
            </a:pP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Formação de professores da rede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verlock"/>
              <a:buChar char="•"/>
            </a:pP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Confecção de material didático estruturado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  <a:p>
            <a:pPr indent="-323850" lvl="1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Overlock"/>
              <a:buChar char="•"/>
            </a:pPr>
            <a:r>
              <a:rPr lang="pt-BR" sz="2100">
                <a:latin typeface="Overlock"/>
                <a:ea typeface="Overlock"/>
                <a:cs typeface="Overlock"/>
                <a:sym typeface="Overlock"/>
              </a:rPr>
              <a:t>Contratação de tutores</a:t>
            </a:r>
            <a:endParaRPr sz="21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61" name="Google Shape;161;p2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374229" y="1261544"/>
            <a:ext cx="2753349" cy="174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 title="7 List Social Media Engagement Graph (1).png"/>
          <p:cNvPicPr preferRelativeResize="0"/>
          <p:nvPr/>
        </p:nvPicPr>
        <p:blipFill rotWithShape="1">
          <a:blip r:embed="rId7">
            <a:alphaModFix/>
          </a:blip>
          <a:srcRect b="14963" l="11814" r="12600" t="8344"/>
          <a:stretch/>
        </p:blipFill>
        <p:spPr>
          <a:xfrm>
            <a:off x="7662775" y="3232379"/>
            <a:ext cx="3976525" cy="302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85"/>
          <p:cNvSpPr txBox="1"/>
          <p:nvPr/>
        </p:nvSpPr>
        <p:spPr>
          <a:xfrm>
            <a:off x="7390129" y="4773682"/>
            <a:ext cx="42690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875" lIns="107875" spcFirstLastPara="1" rIns="107875" wrap="square" tIns="107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2"/>
          </a:p>
        </p:txBody>
      </p:sp>
      <p:pic>
        <p:nvPicPr>
          <p:cNvPr id="889" name="Google Shape;889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97" y="869150"/>
            <a:ext cx="6994996" cy="333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5"/>
          <p:cNvPicPr preferRelativeResize="0"/>
          <p:nvPr/>
        </p:nvPicPr>
        <p:blipFill rotWithShape="1">
          <a:blip r:embed="rId8">
            <a:alphaModFix/>
          </a:blip>
          <a:srcRect b="0" l="21185" r="0" t="0"/>
          <a:stretch/>
        </p:blipFill>
        <p:spPr>
          <a:xfrm>
            <a:off x="6168762" y="2617250"/>
            <a:ext cx="6023236" cy="363979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85"/>
          <p:cNvSpPr txBox="1"/>
          <p:nvPr/>
        </p:nvSpPr>
        <p:spPr>
          <a:xfrm>
            <a:off x="147000" y="4481954"/>
            <a:ext cx="6023100" cy="1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875" lIns="107875" spcFirstLastPara="1" rIns="107875" wrap="square" tIns="107875">
            <a:spAutoFit/>
          </a:bodyPr>
          <a:lstStyle/>
          <a:p>
            <a:pPr indent="-367124" lvl="0" marL="539448" rtl="0" algn="l">
              <a:spcBef>
                <a:spcPts val="0"/>
              </a:spcBef>
              <a:spcAft>
                <a:spcPts val="0"/>
              </a:spcAft>
              <a:buSzPts val="1534"/>
              <a:buFont typeface="Nunito"/>
              <a:buChar char="●"/>
            </a:pPr>
            <a:r>
              <a:rPr lang="pt-BR" sz="1534">
                <a:latin typeface="Nunito"/>
                <a:ea typeface="Nunito"/>
                <a:cs typeface="Nunito"/>
                <a:sym typeface="Nunito"/>
              </a:rPr>
              <a:t>O desempenho de cada aluno, com os respectivos percentuais de acerto.</a:t>
            </a:r>
            <a:endParaRPr sz="1534">
              <a:latin typeface="Nunito"/>
              <a:ea typeface="Nunito"/>
              <a:cs typeface="Nunito"/>
              <a:sym typeface="Nunito"/>
            </a:endParaRPr>
          </a:p>
          <a:p>
            <a:pPr indent="-367124" lvl="0" marL="539448" rtl="0" algn="l">
              <a:spcBef>
                <a:spcPts val="0"/>
              </a:spcBef>
              <a:spcAft>
                <a:spcPts val="0"/>
              </a:spcAft>
              <a:buSzPts val="1534"/>
              <a:buFont typeface="Nunito"/>
              <a:buChar char="●"/>
            </a:pPr>
            <a:r>
              <a:rPr lang="pt-BR" sz="1534">
                <a:latin typeface="Nunito"/>
                <a:ea typeface="Nunito"/>
                <a:cs typeface="Nunito"/>
                <a:sym typeface="Nunito"/>
              </a:rPr>
              <a:t>A evolução ao longo das questões da prova (Q1 a Q26), com marcas indicando as respostas corretas e incorretas.</a:t>
            </a:r>
            <a:endParaRPr sz="1534">
              <a:latin typeface="Nunito"/>
              <a:ea typeface="Nunito"/>
              <a:cs typeface="Nunito"/>
              <a:sym typeface="Nunito"/>
            </a:endParaRPr>
          </a:p>
          <a:p>
            <a:pPr indent="-367124" lvl="0" marL="539448" rtl="0" algn="l">
              <a:spcBef>
                <a:spcPts val="0"/>
              </a:spcBef>
              <a:spcAft>
                <a:spcPts val="0"/>
              </a:spcAft>
              <a:buSzPts val="1534"/>
              <a:buFont typeface="Nunito"/>
              <a:buChar char="●"/>
            </a:pPr>
            <a:r>
              <a:rPr lang="pt-BR" sz="1534">
                <a:latin typeface="Nunito"/>
                <a:ea typeface="Nunito"/>
                <a:cs typeface="Nunito"/>
                <a:sym typeface="Nunito"/>
              </a:rPr>
              <a:t>A análise detalhada de acertos e erros, evidenciando as áreas onde os alunos mais necessitam de apoio.</a:t>
            </a:r>
            <a:endParaRPr sz="153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92" name="Google Shape;892;p85"/>
          <p:cNvSpPr txBox="1"/>
          <p:nvPr/>
        </p:nvSpPr>
        <p:spPr>
          <a:xfrm>
            <a:off x="801975" y="344600"/>
            <a:ext cx="6995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Nunito"/>
              <a:buChar char="●"/>
            </a:pPr>
            <a:r>
              <a:rPr b="1" lang="pt-BR" sz="1900">
                <a:solidFill>
                  <a:srgbClr val="000000"/>
                </a:solidFill>
              </a:rPr>
              <a:t>Relatório de Desempenho - Percentual de Acerto</a:t>
            </a:r>
            <a:endParaRPr b="1" sz="1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8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86"/>
          <p:cNvSpPr txBox="1"/>
          <p:nvPr/>
        </p:nvSpPr>
        <p:spPr>
          <a:xfrm>
            <a:off x="7361340" y="4718004"/>
            <a:ext cx="4251600" cy="4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425" lIns="107425" spcFirstLastPara="1" rIns="107425" wrap="square" tIns="107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5"/>
          </a:p>
        </p:txBody>
      </p:sp>
      <p:pic>
        <p:nvPicPr>
          <p:cNvPr id="902" name="Google Shape;902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2378" y="1096300"/>
            <a:ext cx="7309621" cy="4322083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86"/>
          <p:cNvSpPr txBox="1"/>
          <p:nvPr/>
        </p:nvSpPr>
        <p:spPr>
          <a:xfrm>
            <a:off x="142896" y="1219512"/>
            <a:ext cx="4640400" cy="44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425" lIns="107425" spcFirstLastPara="1" rIns="107425" wrap="square" tIns="107425">
            <a:spAutoFit/>
          </a:bodyPr>
          <a:lstStyle/>
          <a:p>
            <a:pPr indent="-401975" lvl="0" marL="537249" rtl="0" algn="just">
              <a:spcBef>
                <a:spcPts val="0"/>
              </a:spcBef>
              <a:spcAft>
                <a:spcPts val="0"/>
              </a:spcAft>
              <a:buSzPts val="2100"/>
              <a:buFont typeface="Nunito"/>
              <a:buChar char="●"/>
            </a:pPr>
            <a:r>
              <a:rPr b="1" lang="pt-BR" sz="2100">
                <a:latin typeface="Nunito"/>
                <a:ea typeface="Nunito"/>
                <a:cs typeface="Nunito"/>
                <a:sym typeface="Nunito"/>
              </a:rPr>
              <a:t>Visualização Personalizada do Relatório</a:t>
            </a:r>
            <a:endParaRPr b="1" sz="2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 professor pode acessar apenas os </a:t>
            </a:r>
            <a:r>
              <a:rPr b="1"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relatórios das suas turmas</a:t>
            </a:r>
            <a:r>
              <a:rPr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Ao acessar o sistema, serão exibidos os </a:t>
            </a:r>
            <a:r>
              <a:rPr b="1"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relatórios específicos de cada turma</a:t>
            </a:r>
            <a:r>
              <a:rPr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com dados sobre o </a:t>
            </a:r>
            <a:r>
              <a:rPr b="1"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percentual de acerto</a:t>
            </a:r>
            <a:r>
              <a:rPr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a </a:t>
            </a:r>
            <a:r>
              <a:rPr b="1"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quantidade de alunos avaliados</a:t>
            </a:r>
            <a:r>
              <a:rPr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e as </a:t>
            </a:r>
            <a:r>
              <a:rPr b="1"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observações</a:t>
            </a:r>
            <a:r>
              <a:rPr lang="pt-BR" sz="2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sobre a participação no teste. </a:t>
            </a:r>
            <a:endParaRPr b="1" sz="2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latin typeface="Nunito"/>
                <a:ea typeface="Nunito"/>
                <a:cs typeface="Nunito"/>
                <a:sym typeface="Nunito"/>
              </a:rPr>
              <a:t> </a:t>
            </a:r>
            <a:endParaRPr b="1" sz="21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87"/>
          <p:cNvSpPr txBox="1"/>
          <p:nvPr/>
        </p:nvSpPr>
        <p:spPr>
          <a:xfrm>
            <a:off x="1081200" y="2799825"/>
            <a:ext cx="10029600" cy="11415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2275" lIns="104600" spcFirstLastPara="1" rIns="104600" wrap="square" tIns="52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3500" u="none" cap="none" strike="noStrike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Análise para intervenção pedagógica</a:t>
            </a:r>
            <a:br>
              <a:rPr b="1" i="0" lang="pt-BR" sz="3500" u="none" cap="none" strike="noStrike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</a:br>
            <a:r>
              <a:rPr b="1" i="0" lang="pt-BR" sz="3500" u="none" cap="none" strike="noStrike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rPr>
              <a:t>Prof. Rogério Gregório – CAEd/UFJF</a:t>
            </a:r>
            <a:endParaRPr b="1" i="0" sz="3500" u="none" cap="none" strike="noStrike">
              <a:solidFill>
                <a:schemeClr val="lt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pic>
        <p:nvPicPr>
          <p:cNvPr id="910" name="Google Shape;910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8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88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8" name="Google Shape;91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88"/>
          <p:cNvSpPr txBox="1"/>
          <p:nvPr>
            <p:ph type="title"/>
          </p:nvPr>
        </p:nvSpPr>
        <p:spPr>
          <a:xfrm>
            <a:off x="604897" y="841091"/>
            <a:ext cx="90639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Base Nacional Comum Curricular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922" name="Google Shape;922;p88"/>
          <p:cNvSpPr txBox="1"/>
          <p:nvPr>
            <p:ph idx="1" type="body"/>
          </p:nvPr>
        </p:nvSpPr>
        <p:spPr>
          <a:xfrm>
            <a:off x="748499" y="2619777"/>
            <a:ext cx="106950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pt-BR" sz="2200">
                <a:latin typeface="Overlock"/>
                <a:ea typeface="Overlock"/>
                <a:cs typeface="Overlock"/>
                <a:sym typeface="Overlock"/>
              </a:rPr>
              <a:t>A Base Nacional Comum Curricular </a:t>
            </a: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(BNCC) é um documento de carácter normativo que define o conjunto orgânico e progressivo de aprendizagens essenciais que todos os alunos devem desenvolver ao longo das etapas e modalidades da Educação Básica.</a:t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A BNCC serve como referência para a elaboração ou revisão dos currículos das redes escolares.</a:t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A BNCC estabelece o “norte” e as aprendizagens essenciais obrigatórias, enquanto o currículo é o instrumento que adapta e concretiza essas diretrizes na realidade local de cada sistema de ensino.</a:t>
            </a:r>
            <a:endParaRPr/>
          </a:p>
          <a:p>
            <a:pPr indent="-24130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22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923" name="Google Shape;923;p8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60839" y="1072559"/>
            <a:ext cx="1536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9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0" name="Google Shape;93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89"/>
          <p:cNvSpPr txBox="1"/>
          <p:nvPr>
            <p:ph type="title"/>
          </p:nvPr>
        </p:nvSpPr>
        <p:spPr>
          <a:xfrm>
            <a:off x="838200" y="144250"/>
            <a:ext cx="64743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Documento Curricular Referencial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934" name="Google Shape;934;p8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5" name="Google Shape;935;p89"/>
          <p:cNvGrpSpPr/>
          <p:nvPr/>
        </p:nvGrpSpPr>
        <p:grpSpPr>
          <a:xfrm>
            <a:off x="419178" y="1455382"/>
            <a:ext cx="10741810" cy="4580451"/>
            <a:chOff x="2444797" y="1966507"/>
            <a:chExt cx="6872559" cy="2988095"/>
          </a:xfrm>
        </p:grpSpPr>
        <p:pic>
          <p:nvPicPr>
            <p:cNvPr id="936" name="Google Shape;936;p8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390786" y="3200030"/>
              <a:ext cx="3410426" cy="1114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8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44797" y="3200030"/>
              <a:ext cx="1495634" cy="1419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8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021775" y="3011231"/>
              <a:ext cx="1295581" cy="1943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8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16040" y="1966507"/>
              <a:ext cx="6154009" cy="10097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90"/>
          <p:cNvSpPr txBox="1"/>
          <p:nvPr>
            <p:ph type="title"/>
          </p:nvPr>
        </p:nvSpPr>
        <p:spPr>
          <a:xfrm>
            <a:off x="838200" y="144250"/>
            <a:ext cx="5165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Documento Curricular Referencial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948" name="Google Shape;948;p9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90"/>
          <p:cNvGrpSpPr/>
          <p:nvPr/>
        </p:nvGrpSpPr>
        <p:grpSpPr>
          <a:xfrm>
            <a:off x="4435457" y="48"/>
            <a:ext cx="6073000" cy="6368935"/>
            <a:chOff x="3754352" y="1651541"/>
            <a:chExt cx="4241810" cy="4690974"/>
          </a:xfrm>
        </p:grpSpPr>
        <p:pic>
          <p:nvPicPr>
            <p:cNvPr id="950" name="Google Shape;950;p9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89176" y="1651541"/>
              <a:ext cx="2772162" cy="1838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9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754352" y="3490123"/>
              <a:ext cx="4241810" cy="28523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91"/>
          <p:cNvSpPr txBox="1"/>
          <p:nvPr>
            <p:ph type="title"/>
          </p:nvPr>
        </p:nvSpPr>
        <p:spPr>
          <a:xfrm>
            <a:off x="838197" y="166802"/>
            <a:ext cx="64743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Documento Curricular Referencial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960" name="Google Shape;960;p9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9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3750" y="1780725"/>
            <a:ext cx="12191998" cy="41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2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92"/>
          <p:cNvSpPr txBox="1"/>
          <p:nvPr>
            <p:ph type="title"/>
          </p:nvPr>
        </p:nvSpPr>
        <p:spPr>
          <a:xfrm>
            <a:off x="945922" y="746677"/>
            <a:ext cx="64743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Documento Curricular Referencial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971" name="Google Shape;971;p92"/>
          <p:cNvSpPr txBox="1"/>
          <p:nvPr>
            <p:ph idx="1" type="body"/>
          </p:nvPr>
        </p:nvSpPr>
        <p:spPr>
          <a:xfrm>
            <a:off x="748499" y="2394536"/>
            <a:ext cx="106950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2200">
                <a:latin typeface="Overlock"/>
                <a:ea typeface="Overlock"/>
                <a:cs typeface="Overlock"/>
                <a:sym typeface="Overlock"/>
              </a:rPr>
              <a:t>A habilidade EM13MAT402 está relacionada à: </a:t>
            </a:r>
            <a:endParaRPr/>
          </a:p>
        </p:txBody>
      </p:sp>
      <p:pic>
        <p:nvPicPr>
          <p:cNvPr id="972" name="Google Shape;972;p9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2619" y="3378457"/>
            <a:ext cx="9586759" cy="1401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93"/>
          <p:cNvSpPr txBox="1"/>
          <p:nvPr>
            <p:ph type="title"/>
          </p:nvPr>
        </p:nvSpPr>
        <p:spPr>
          <a:xfrm>
            <a:off x="945922" y="106203"/>
            <a:ext cx="64743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Documento Curricular Referencial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982" name="Google Shape;982;p9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9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1526" y="1494624"/>
            <a:ext cx="11053350" cy="50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94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94"/>
          <p:cNvSpPr txBox="1"/>
          <p:nvPr>
            <p:ph type="title"/>
          </p:nvPr>
        </p:nvSpPr>
        <p:spPr>
          <a:xfrm>
            <a:off x="565125" y="166799"/>
            <a:ext cx="7456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DCRC e Matrizes de Referência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993" name="Google Shape;993;p9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1795" y="1477887"/>
            <a:ext cx="1632571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237" y="4085565"/>
            <a:ext cx="3410259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94"/>
          <p:cNvSpPr/>
          <p:nvPr/>
        </p:nvSpPr>
        <p:spPr>
          <a:xfrm rot="-788094">
            <a:off x="3412634" y="1862453"/>
            <a:ext cx="633678" cy="2624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88354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94"/>
          <p:cNvSpPr/>
          <p:nvPr/>
        </p:nvSpPr>
        <p:spPr>
          <a:xfrm rot="493141">
            <a:off x="4303489" y="4587409"/>
            <a:ext cx="984209" cy="3337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F2043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8" name="Google Shape;998;p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56235" y="1071514"/>
            <a:ext cx="2853187" cy="221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5807" y="940709"/>
            <a:ext cx="3110238" cy="240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9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74211" y="3875873"/>
            <a:ext cx="2870424" cy="2493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374200" y="1176875"/>
            <a:ext cx="11193600" cy="4617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lang="pt-BR" sz="2400"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b="1" lang="pt-BR" sz="2400">
                <a:latin typeface="Overlock"/>
                <a:ea typeface="Overlock"/>
                <a:cs typeface="Overlock"/>
                <a:sym typeface="Overlock"/>
              </a:rPr>
              <a:t>Ações possíveis para a recomposição das aprendizagens .</a:t>
            </a:r>
            <a:endParaRPr sz="24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 title="Gemini_Generated_Image_3hejgp3hejgp3hej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4723" y="1638574"/>
            <a:ext cx="8672551" cy="4730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95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6" name="Google Shape;100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95"/>
          <p:cNvSpPr txBox="1"/>
          <p:nvPr>
            <p:ph type="title"/>
          </p:nvPr>
        </p:nvSpPr>
        <p:spPr>
          <a:xfrm>
            <a:off x="556372" y="197679"/>
            <a:ext cx="7456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Matriz de Referência 3ªEM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10" name="Google Shape;1010;p9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95"/>
          <p:cNvPicPr preferRelativeResize="0"/>
          <p:nvPr/>
        </p:nvPicPr>
        <p:blipFill rotWithShape="1">
          <a:blip r:embed="rId7">
            <a:alphaModFix/>
          </a:blip>
          <a:srcRect b="0" l="0" r="0" t="22881"/>
          <a:stretch/>
        </p:blipFill>
        <p:spPr>
          <a:xfrm>
            <a:off x="787599" y="899377"/>
            <a:ext cx="9378949" cy="573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96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7" name="Google Shape;101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96"/>
          <p:cNvSpPr txBox="1"/>
          <p:nvPr>
            <p:ph type="title"/>
          </p:nvPr>
        </p:nvSpPr>
        <p:spPr>
          <a:xfrm>
            <a:off x="556372" y="197679"/>
            <a:ext cx="7456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Matriz de Referência 3ªEM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21" name="Google Shape;1021;p9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902" y="899377"/>
            <a:ext cx="9652375" cy="56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97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Google Shape;102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97"/>
          <p:cNvSpPr txBox="1"/>
          <p:nvPr>
            <p:ph type="title"/>
          </p:nvPr>
        </p:nvSpPr>
        <p:spPr>
          <a:xfrm>
            <a:off x="556372" y="197679"/>
            <a:ext cx="7456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Matriz de Referência 3ªEM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32" name="Google Shape;1032;p9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899" y="990598"/>
            <a:ext cx="11587100" cy="492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8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9" name="Google Shape;103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98"/>
          <p:cNvSpPr txBox="1"/>
          <p:nvPr>
            <p:ph type="title"/>
          </p:nvPr>
        </p:nvSpPr>
        <p:spPr>
          <a:xfrm>
            <a:off x="604897" y="166799"/>
            <a:ext cx="72102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latin typeface="Kanit Medium"/>
                <a:ea typeface="Kanit Medium"/>
                <a:cs typeface="Kanit Medium"/>
                <a:sym typeface="Kanit Medium"/>
              </a:rPr>
              <a:t>Relação BNCC x DCRC x Matriz de Referência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43" name="Google Shape;1043;p9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27600" y="3359813"/>
            <a:ext cx="1346650" cy="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98"/>
          <p:cNvSpPr/>
          <p:nvPr/>
        </p:nvSpPr>
        <p:spPr>
          <a:xfrm>
            <a:off x="880949" y="1761896"/>
            <a:ext cx="1929300" cy="12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BNCC</a:t>
            </a:r>
            <a:endParaRPr b="1" i="0" sz="1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46" name="Google Shape;1046;p98"/>
          <p:cNvSpPr/>
          <p:nvPr/>
        </p:nvSpPr>
        <p:spPr>
          <a:xfrm>
            <a:off x="2667851" y="3199001"/>
            <a:ext cx="2120100" cy="12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DCRC</a:t>
            </a:r>
            <a:endParaRPr/>
          </a:p>
        </p:txBody>
      </p:sp>
      <p:sp>
        <p:nvSpPr>
          <p:cNvPr id="1047" name="Google Shape;1047;p98"/>
          <p:cNvSpPr/>
          <p:nvPr/>
        </p:nvSpPr>
        <p:spPr>
          <a:xfrm>
            <a:off x="4772724" y="4584360"/>
            <a:ext cx="1929300" cy="12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MATRIZ DE REFERÊNCIA</a:t>
            </a:r>
            <a:endParaRPr b="1" i="0" sz="1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48" name="Google Shape;1048;p98"/>
          <p:cNvSpPr/>
          <p:nvPr/>
        </p:nvSpPr>
        <p:spPr>
          <a:xfrm>
            <a:off x="10119752" y="2027150"/>
            <a:ext cx="1929300" cy="1226700"/>
          </a:xfrm>
          <a:prstGeom prst="roundRect">
            <a:avLst>
              <a:gd fmla="val 16667" name="adj"/>
            </a:avLst>
          </a:prstGeom>
          <a:solidFill>
            <a:srgbClr val="FDF6BB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FOCO DO TRABALHO PEDAGÓGICO</a:t>
            </a:r>
            <a:endParaRPr/>
          </a:p>
        </p:txBody>
      </p:sp>
      <p:sp>
        <p:nvSpPr>
          <p:cNvPr id="1049" name="Google Shape;1049;p98"/>
          <p:cNvSpPr txBox="1"/>
          <p:nvPr/>
        </p:nvSpPr>
        <p:spPr>
          <a:xfrm>
            <a:off x="2916375" y="1870723"/>
            <a:ext cx="56418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(EM13MAT316) Resolver e elaborar problemas, em diferentes contextos, que envolvem cálculo e interpretação das medidas de tendência central (média, moda, mediana) e das de dispersão (amplitude, variância e desvio padrão).</a:t>
            </a:r>
            <a:endParaRPr sz="1600"/>
          </a:p>
        </p:txBody>
      </p:sp>
      <p:sp>
        <p:nvSpPr>
          <p:cNvPr id="1050" name="Google Shape;1050;p98"/>
          <p:cNvSpPr txBox="1"/>
          <p:nvPr/>
        </p:nvSpPr>
        <p:spPr>
          <a:xfrm>
            <a:off x="4845151" y="3204925"/>
            <a:ext cx="5274600" cy="13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(EM13MAT316) Resolver e elaborar problemas, em diferente</a:t>
            </a:r>
            <a:r>
              <a:rPr lang="pt-BR" sz="1600"/>
              <a:t> </a:t>
            </a:r>
            <a:r>
              <a:rPr b="0" i="0" lang="pt-BR" sz="1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contextos, que envolvem cálculo e interpretação das medidas de tendência central (média, moda, mediana) e das medidas de dispersão (amplitude, variância e desvio padrão).</a:t>
            </a:r>
            <a:endParaRPr sz="1600"/>
          </a:p>
        </p:txBody>
      </p:sp>
      <p:sp>
        <p:nvSpPr>
          <p:cNvPr id="1051" name="Google Shape;1051;p98"/>
          <p:cNvSpPr txBox="1"/>
          <p:nvPr/>
        </p:nvSpPr>
        <p:spPr>
          <a:xfrm>
            <a:off x="6701874" y="4902900"/>
            <a:ext cx="4784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(D78) Resolver problemas envolvendo medidas de tendência central: média, moda ou mediana. </a:t>
            </a:r>
            <a:endParaRPr sz="1600"/>
          </a:p>
        </p:txBody>
      </p:sp>
      <p:pic>
        <p:nvPicPr>
          <p:cNvPr id="1052" name="Google Shape;1052;p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53240" y="3113476"/>
            <a:ext cx="857370" cy="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20540" y="4584360"/>
            <a:ext cx="857370" cy="90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99"/>
          <p:cNvPicPr preferRelativeResize="0"/>
          <p:nvPr/>
        </p:nvPicPr>
        <p:blipFill rotWithShape="1">
          <a:blip r:embed="rId6">
            <a:alphaModFix/>
          </a:blip>
          <a:srcRect b="0" l="0" r="0" t="3661"/>
          <a:stretch/>
        </p:blipFill>
        <p:spPr>
          <a:xfrm>
            <a:off x="2581810" y="-20868"/>
            <a:ext cx="6481596" cy="606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99"/>
          <p:cNvSpPr txBox="1"/>
          <p:nvPr>
            <p:ph type="title"/>
          </p:nvPr>
        </p:nvSpPr>
        <p:spPr>
          <a:xfrm>
            <a:off x="604897" y="471498"/>
            <a:ext cx="72102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Progressão da Habilidade</a:t>
            </a:r>
            <a:endParaRPr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63" name="Google Shape;1063;p99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99"/>
          <p:cNvSpPr/>
          <p:nvPr/>
        </p:nvSpPr>
        <p:spPr>
          <a:xfrm>
            <a:off x="1124263" y="1429575"/>
            <a:ext cx="4160400" cy="1778400"/>
          </a:xfrm>
          <a:prstGeom prst="roundRect">
            <a:avLst>
              <a:gd fmla="val 16667" name="adj"/>
            </a:avLst>
          </a:prstGeom>
          <a:solidFill>
            <a:srgbClr val="F9F3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EF08MA25) Obter os valores de medidas de tendência central de uma pesquisa estatística (média, moda e mediana) com a compreensão de seus significados e relacioná-los com a dispersão de dados, indicada pela amplitude.</a:t>
            </a:r>
            <a:endParaRPr/>
          </a:p>
        </p:txBody>
      </p:sp>
      <p:sp>
        <p:nvSpPr>
          <p:cNvPr id="1065" name="Google Shape;1065;p99"/>
          <p:cNvSpPr/>
          <p:nvPr/>
        </p:nvSpPr>
        <p:spPr>
          <a:xfrm>
            <a:off x="3699129" y="4302005"/>
            <a:ext cx="4004400" cy="2010900"/>
          </a:xfrm>
          <a:prstGeom prst="roundRect">
            <a:avLst>
              <a:gd fmla="val 16667" name="adj"/>
            </a:avLst>
          </a:prstGeom>
          <a:solidFill>
            <a:srgbClr val="F9F3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(EF09MA22) Escolher e construir o gráfico mais adequado (colunas, setores, linhas), com ou sem uso de planilhas eletrônicas, para apresentar um determinado conjunto de dados, destacando aspectos como as medidas de tendência central.</a:t>
            </a:r>
            <a:endParaRPr/>
          </a:p>
        </p:txBody>
      </p:sp>
      <p:sp>
        <p:nvSpPr>
          <p:cNvPr id="1066" name="Google Shape;1066;p99"/>
          <p:cNvSpPr/>
          <p:nvPr/>
        </p:nvSpPr>
        <p:spPr>
          <a:xfrm>
            <a:off x="6732349" y="1577063"/>
            <a:ext cx="4519800" cy="2010900"/>
          </a:xfrm>
          <a:prstGeom prst="roundRect">
            <a:avLst>
              <a:gd fmla="val 16667" name="adj"/>
            </a:avLst>
          </a:prstGeom>
          <a:solidFill>
            <a:srgbClr val="FFE699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(EM13MAT316) Resolver e elaborar problemas, em diferentes contextos, que envolvem cálculo e interpretação das medidas de tendência central (média, moda, mediana) e das medidas de dispersão (amplitude, variância e desvio padrão).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00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2" name="Google Shape;107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100"/>
          <p:cNvSpPr txBox="1"/>
          <p:nvPr>
            <p:ph type="title"/>
          </p:nvPr>
        </p:nvSpPr>
        <p:spPr>
          <a:xfrm>
            <a:off x="604897" y="166799"/>
            <a:ext cx="72102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latin typeface="Kanit Medium"/>
                <a:ea typeface="Kanit Medium"/>
                <a:cs typeface="Kanit Medium"/>
                <a:sym typeface="Kanit Medium"/>
              </a:rPr>
              <a:t>Relação BNCC x DCRC x Matriz de Referência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76" name="Google Shape;1076;p10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35681" y="3223423"/>
            <a:ext cx="924054" cy="7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00"/>
          <p:cNvSpPr/>
          <p:nvPr/>
        </p:nvSpPr>
        <p:spPr>
          <a:xfrm>
            <a:off x="880949" y="1761896"/>
            <a:ext cx="1929300" cy="12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BNCC</a:t>
            </a:r>
            <a:endParaRPr b="1" i="0" sz="1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9" name="Google Shape;1079;p100"/>
          <p:cNvSpPr/>
          <p:nvPr/>
        </p:nvSpPr>
        <p:spPr>
          <a:xfrm>
            <a:off x="2688879" y="3204925"/>
            <a:ext cx="2061600" cy="12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DCRC</a:t>
            </a:r>
            <a:endParaRPr/>
          </a:p>
        </p:txBody>
      </p:sp>
      <p:sp>
        <p:nvSpPr>
          <p:cNvPr id="1080" name="Google Shape;1080;p100"/>
          <p:cNvSpPr/>
          <p:nvPr/>
        </p:nvSpPr>
        <p:spPr>
          <a:xfrm>
            <a:off x="4772724" y="4584360"/>
            <a:ext cx="1929300" cy="12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MATRIZ DE REFERÊNCIA</a:t>
            </a:r>
            <a:endParaRPr b="1" i="0" sz="1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81" name="Google Shape;1081;p100"/>
          <p:cNvSpPr/>
          <p:nvPr/>
        </p:nvSpPr>
        <p:spPr>
          <a:xfrm>
            <a:off x="9749420" y="1790437"/>
            <a:ext cx="1929300" cy="1226700"/>
          </a:xfrm>
          <a:prstGeom prst="roundRect">
            <a:avLst>
              <a:gd fmla="val 16667" name="adj"/>
            </a:avLst>
          </a:prstGeom>
          <a:solidFill>
            <a:srgbClr val="FDF6BB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FOCO DO TRABALHO PEDAGÓGICO</a:t>
            </a:r>
            <a:endParaRPr/>
          </a:p>
        </p:txBody>
      </p:sp>
      <p:sp>
        <p:nvSpPr>
          <p:cNvPr id="1082" name="Google Shape;1082;p100"/>
          <p:cNvSpPr txBox="1"/>
          <p:nvPr/>
        </p:nvSpPr>
        <p:spPr>
          <a:xfrm>
            <a:off x="2916375" y="1763153"/>
            <a:ext cx="5641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(EM13MAT310) Resolver e elaborar problemas de contagem envolvendo diferentes tipos de agrupamento de elementos, por meio dos princípios multiplicativo e aditivo, recorrendo a estratégias diversas como o diagrama de árvore.</a:t>
            </a:r>
            <a:endParaRPr sz="1600"/>
          </a:p>
        </p:txBody>
      </p:sp>
      <p:sp>
        <p:nvSpPr>
          <p:cNvPr id="1083" name="Google Shape;1083;p100"/>
          <p:cNvSpPr txBox="1"/>
          <p:nvPr/>
        </p:nvSpPr>
        <p:spPr>
          <a:xfrm>
            <a:off x="4828691" y="3073836"/>
            <a:ext cx="5274600" cy="13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(EM13MAT310) Resolver e elaborar problemas de contagem envolvendo agrupamentos ordenáveis ou não de elementos, por meio dos princípios multiplicativo e aditivo, recorrendo a estratégias diversas, como o diagrama de árvore.</a:t>
            </a:r>
            <a:endParaRPr sz="1600"/>
          </a:p>
        </p:txBody>
      </p:sp>
      <p:sp>
        <p:nvSpPr>
          <p:cNvPr id="1084" name="Google Shape;1084;p100"/>
          <p:cNvSpPr txBox="1"/>
          <p:nvPr/>
        </p:nvSpPr>
        <p:spPr>
          <a:xfrm>
            <a:off x="6830453" y="4651248"/>
            <a:ext cx="4486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(D32 _SAEB) Resolver problema de contagem utilizando o princípio multiplicativo ou noções de permutação simples, arranjo simples e/ou combinação simples.</a:t>
            </a:r>
            <a:endParaRPr b="0" i="0" sz="1800" u="none" cap="none" strike="noStrik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085" name="Google Shape;1085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53240" y="3113476"/>
            <a:ext cx="857370" cy="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20540" y="4584360"/>
            <a:ext cx="857370" cy="90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01"/>
          <p:cNvPicPr preferRelativeResize="0"/>
          <p:nvPr/>
        </p:nvPicPr>
        <p:blipFill rotWithShape="1">
          <a:blip r:embed="rId5">
            <a:alphaModFix/>
          </a:blip>
          <a:srcRect b="0" l="0" r="0" t="3661"/>
          <a:stretch/>
        </p:blipFill>
        <p:spPr>
          <a:xfrm>
            <a:off x="2598232" y="-20868"/>
            <a:ext cx="6481596" cy="606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01"/>
          <p:cNvSpPr txBox="1"/>
          <p:nvPr>
            <p:ph type="title"/>
          </p:nvPr>
        </p:nvSpPr>
        <p:spPr>
          <a:xfrm>
            <a:off x="604897" y="471498"/>
            <a:ext cx="72102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rPr>
              <a:t>Progressão da Habilidade</a:t>
            </a:r>
            <a:endParaRPr>
              <a:solidFill>
                <a:schemeClr val="dk1"/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096" name="Google Shape;1096;p101" title="Cópia de Cópia de Perfil do (11).png"/>
          <p:cNvPicPr preferRelativeResize="0"/>
          <p:nvPr/>
        </p:nvPicPr>
        <p:blipFill rotWithShape="1">
          <a:blip r:embed="rId7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01"/>
          <p:cNvSpPr/>
          <p:nvPr/>
        </p:nvSpPr>
        <p:spPr>
          <a:xfrm>
            <a:off x="1408176" y="1590363"/>
            <a:ext cx="4288200" cy="1756200"/>
          </a:xfrm>
          <a:prstGeom prst="roundRect">
            <a:avLst>
              <a:gd fmla="val 16667" name="adj"/>
            </a:avLst>
          </a:prstGeom>
          <a:solidFill>
            <a:srgbClr val="F9F3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(EF05MA09) Resolver e elaborar problemas simples de contagem envolvendo o princípio multiplicativo, como a determinação do número de agrupamentos possíveis ao se combinar cada elemento de uma coleção com todos os elementos de outra coleção, por meio de diagramas de árvore ou por tabelas.</a:t>
            </a:r>
            <a:endParaRPr b="0" i="0" sz="16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98" name="Google Shape;1098;p101"/>
          <p:cNvSpPr/>
          <p:nvPr/>
        </p:nvSpPr>
        <p:spPr>
          <a:xfrm>
            <a:off x="3959355" y="5001768"/>
            <a:ext cx="3855600" cy="1217700"/>
          </a:xfrm>
          <a:prstGeom prst="roundRect">
            <a:avLst>
              <a:gd fmla="val 16667" name="adj"/>
            </a:avLst>
          </a:prstGeom>
          <a:solidFill>
            <a:srgbClr val="F9F3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EF08MA03) Resolver e elaborar problemas de contagem cuja resolução envolva a aplicação do princípio multiplicativo.</a:t>
            </a:r>
            <a:endParaRPr/>
          </a:p>
        </p:txBody>
      </p:sp>
      <p:sp>
        <p:nvSpPr>
          <p:cNvPr id="1099" name="Google Shape;1099;p101"/>
          <p:cNvSpPr/>
          <p:nvPr/>
        </p:nvSpPr>
        <p:spPr>
          <a:xfrm>
            <a:off x="7013116" y="2191922"/>
            <a:ext cx="3855600" cy="1653900"/>
          </a:xfrm>
          <a:prstGeom prst="roundRect">
            <a:avLst>
              <a:gd fmla="val 16667" name="adj"/>
            </a:avLst>
          </a:prstGeom>
          <a:solidFill>
            <a:srgbClr val="FFE699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(EM13MAT310) Resolver e elaborar problemas de contagem envolvendo agrupamentos ordenáveis ou não de elementos, por meio dos princípios multiplicativo e aditivo, recorrendo a estratégias diversas, como o diagrama de árvore. </a:t>
            </a:r>
            <a:endParaRPr b="0" i="0" sz="16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102"/>
          <p:cNvSpPr txBox="1"/>
          <p:nvPr>
            <p:ph type="title"/>
          </p:nvPr>
        </p:nvSpPr>
        <p:spPr>
          <a:xfrm>
            <a:off x="945922" y="1051376"/>
            <a:ext cx="64743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Letramento Matemático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1108" name="Google Shape;1108;p102"/>
          <p:cNvSpPr txBox="1"/>
          <p:nvPr>
            <p:ph idx="1" type="body"/>
          </p:nvPr>
        </p:nvSpPr>
        <p:spPr>
          <a:xfrm>
            <a:off x="748500" y="2574806"/>
            <a:ext cx="106950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2000">
                <a:latin typeface="Overlock"/>
                <a:ea typeface="Overlock"/>
                <a:cs typeface="Overlock"/>
                <a:sym typeface="Overlock"/>
              </a:rPr>
              <a:t>Letramento matemático é a capacidade de formular, empregar e interpretar a Matemática em uma série de contextos, o que inclui raciocinar matematicamente e utilizar conceitos, procedimentos, fatos e ferramentas matemáticos para descrever, explicar e prever fenômenos. Isso ajuda os indivíduos a reconhecer o papel que a matemática desempenha no mundo e faz com que cidadãos construtivos, engajados e reflexivos possam fazer julgamentos bem fundamentados e tomar as decisões necessárias (OCDE, 2012).</a:t>
            </a:r>
            <a:endParaRPr sz="20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109" name="Google Shape;1109;p10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03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5" name="Google Shape;1115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03"/>
          <p:cNvSpPr txBox="1"/>
          <p:nvPr>
            <p:ph type="title"/>
          </p:nvPr>
        </p:nvSpPr>
        <p:spPr>
          <a:xfrm>
            <a:off x="604897" y="999510"/>
            <a:ext cx="109821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latin typeface="Kanit Medium"/>
                <a:ea typeface="Kanit Medium"/>
                <a:cs typeface="Kanit Medium"/>
                <a:sym typeface="Kanit Medium"/>
              </a:rPr>
              <a:t>Compromisso Nacional Toda Matemática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119" name="Google Shape;1119;p10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03"/>
          <p:cNvSpPr txBox="1"/>
          <p:nvPr/>
        </p:nvSpPr>
        <p:spPr>
          <a:xfrm>
            <a:off x="604897" y="2156668"/>
            <a:ext cx="104427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O que é?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2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Política pública voltada para o fortalecimento da aprendizagem de Matemática, que visa assegurar o direito à aprendizagem em matemática de qualidade na educação básica para todos e promover a melhoria contínua do desempenho acadêmico e dos resultados de aprendizagem dos estudantes em Matemática ao longo de toda a educação básica.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4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04"/>
          <p:cNvSpPr txBox="1"/>
          <p:nvPr>
            <p:ph type="title"/>
          </p:nvPr>
        </p:nvSpPr>
        <p:spPr>
          <a:xfrm>
            <a:off x="604897" y="999510"/>
            <a:ext cx="109821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latin typeface="Kanit Medium"/>
                <a:ea typeface="Kanit Medium"/>
                <a:cs typeface="Kanit Medium"/>
                <a:sym typeface="Kanit Medium"/>
              </a:rPr>
              <a:t>Compromisso Nacional Toda Matemática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130" name="Google Shape;1130;p10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04"/>
          <p:cNvSpPr txBox="1"/>
          <p:nvPr/>
        </p:nvSpPr>
        <p:spPr>
          <a:xfrm>
            <a:off x="604897" y="1805782"/>
            <a:ext cx="104427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Objetivos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• Garantir o direito à educação matemática de qualidade e aprimorar o desempenho acadêmico dos estudantes da educação básica;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• Promover a institucionalização de programas de fortalecimento da educação matemática nos sistemas e redes de ensino que atendem à educação básica;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• Assegurar que os processos de ensino e aprendizagem desenvolvidos ao longo da educação básica sejam planejados e realizados garantindo aos estudantes o desenvolvimento do que está previsto na BNCC;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 title="Cópia de Cópia de Perfil do (11).png"/>
          <p:cNvPicPr preferRelativeResize="0"/>
          <p:nvPr/>
        </p:nvPicPr>
        <p:blipFill rotWithShape="1">
          <a:blip r:embed="rId5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543100" y="57575"/>
            <a:ext cx="7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74E13"/>
                </a:solidFill>
                <a:latin typeface="Kanit Medium"/>
                <a:ea typeface="Kanit Medium"/>
                <a:cs typeface="Kanit Medium"/>
                <a:sym typeface="Kanit Medium"/>
              </a:rPr>
              <a:t>Foco na Aprendizagem</a:t>
            </a:r>
            <a:endParaRPr/>
          </a:p>
        </p:txBody>
      </p:sp>
      <p:sp>
        <p:nvSpPr>
          <p:cNvPr id="183" name="Google Shape;183;p24"/>
          <p:cNvSpPr txBox="1"/>
          <p:nvPr>
            <p:ph idx="1" type="body"/>
          </p:nvPr>
        </p:nvSpPr>
        <p:spPr>
          <a:xfrm>
            <a:off x="374200" y="1176875"/>
            <a:ext cx="11193600" cy="4617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Overlock"/>
              <a:buChar char="•"/>
            </a:pPr>
            <a:r>
              <a:rPr b="1" lang="pt-BR" sz="2400">
                <a:latin typeface="Overlock"/>
                <a:ea typeface="Overlock"/>
                <a:cs typeface="Overlock"/>
                <a:sym typeface="Overlock"/>
              </a:rPr>
              <a:t>Priorização Curricular:</a:t>
            </a:r>
            <a:endParaRPr b="1" sz="240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08857" y="6369055"/>
            <a:ext cx="12409712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 title="Texto do seu parágrafo (1).png"/>
          <p:cNvPicPr preferRelativeResize="0"/>
          <p:nvPr/>
        </p:nvPicPr>
        <p:blipFill rotWithShape="1">
          <a:blip r:embed="rId7">
            <a:alphaModFix/>
          </a:blip>
          <a:srcRect b="29893" l="4416" r="0" t="16708"/>
          <a:stretch/>
        </p:blipFill>
        <p:spPr>
          <a:xfrm>
            <a:off x="108850" y="1728626"/>
            <a:ext cx="12192000" cy="383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05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7" name="Google Shape;113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05"/>
          <p:cNvSpPr txBox="1"/>
          <p:nvPr>
            <p:ph type="title"/>
          </p:nvPr>
        </p:nvSpPr>
        <p:spPr>
          <a:xfrm>
            <a:off x="604897" y="999510"/>
            <a:ext cx="109821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latin typeface="Kanit Medium"/>
                <a:ea typeface="Kanit Medium"/>
                <a:cs typeface="Kanit Medium"/>
                <a:sym typeface="Kanit Medium"/>
              </a:rPr>
              <a:t>Compromisso Nacional Toda Matemática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141" name="Google Shape;1141;p105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05"/>
          <p:cNvSpPr txBox="1"/>
          <p:nvPr/>
        </p:nvSpPr>
        <p:spPr>
          <a:xfrm>
            <a:off x="604897" y="1805782"/>
            <a:ext cx="104427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2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Objetivos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• Assegurar a apropriação dos conhecimentos matemáticos e dos conhecimentos pedagógicos necessários para o ensino da matemática aos professores em formação, tanto pedagogos quanto licenciados;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• Promover o reconhecimento e a mobilização social em torno da importância da educação matemática para o desenvolvimento integral dos indivíduos e para o desenvolvimento inclusivo, democrático e sustentável do país, 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Overlock"/>
                <a:ea typeface="Overlock"/>
                <a:cs typeface="Overlock"/>
                <a:sym typeface="Overlock"/>
              </a:rPr>
              <a:t>• Ampliar e fortalecer a participação dos estudantes da educação básica e de seus professores nas Olimpíadas de Matemática das Escolas Públicas.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06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8" name="Google Shape;114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06"/>
          <p:cNvSpPr txBox="1"/>
          <p:nvPr>
            <p:ph type="title"/>
          </p:nvPr>
        </p:nvSpPr>
        <p:spPr>
          <a:xfrm>
            <a:off x="556372" y="362261"/>
            <a:ext cx="9977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Plataforma de Avaliação e Monitoramento da Educação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152" name="Google Shape;1152;p106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0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897" y="1689055"/>
            <a:ext cx="10543052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07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9" name="Google Shape;1159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07"/>
          <p:cNvSpPr txBox="1"/>
          <p:nvPr>
            <p:ph type="title"/>
          </p:nvPr>
        </p:nvSpPr>
        <p:spPr>
          <a:xfrm>
            <a:off x="556372" y="362261"/>
            <a:ext cx="100953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rgbClr val="000000"/>
                </a:solidFill>
                <a:latin typeface="Kanit Medium"/>
                <a:ea typeface="Kanit Medium"/>
                <a:cs typeface="Kanit Medium"/>
                <a:sym typeface="Kanit Medium"/>
              </a:rPr>
              <a:t>Plataforma de Avaliação e Monitoramento da Educação do Ceará</a:t>
            </a:r>
            <a:endParaRPr>
              <a:latin typeface="Kanit Medium"/>
              <a:ea typeface="Kanit Medium"/>
              <a:cs typeface="Kanit Medium"/>
              <a:sym typeface="Kanit Medium"/>
            </a:endParaRPr>
          </a:p>
        </p:txBody>
      </p:sp>
      <p:pic>
        <p:nvPicPr>
          <p:cNvPr id="1163" name="Google Shape;1163;p107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21055" y="1673349"/>
            <a:ext cx="4680000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08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0" name="Google Shape;117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08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494162"/>
            <a:ext cx="12022128" cy="38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09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0" name="Google Shape;1180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09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21907" y="667780"/>
            <a:ext cx="8829743" cy="570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10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0" name="Google Shape;1190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10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85494" y="1033128"/>
            <a:ext cx="7421011" cy="479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11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0" name="Google Shape;1200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11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9569" y="1255244"/>
            <a:ext cx="8307945" cy="457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12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0" name="Google Shape;1210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12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53537" y="720424"/>
            <a:ext cx="8892110" cy="56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13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0" name="Google Shape;1220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13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1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92914" y="57563"/>
            <a:ext cx="5467256" cy="632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14"/>
          <p:cNvSpPr txBox="1"/>
          <p:nvPr/>
        </p:nvSpPr>
        <p:spPr>
          <a:xfrm>
            <a:off x="604897" y="1881840"/>
            <a:ext cx="36798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0" name="Google Shape;1230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857" y="6369055"/>
            <a:ext cx="12409713" cy="51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1651" y="166799"/>
            <a:ext cx="1346651" cy="4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7514" y="144250"/>
            <a:ext cx="1346650" cy="4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14" title="Cópia de Cópia de Perfil do (11).png"/>
          <p:cNvPicPr preferRelativeResize="0"/>
          <p:nvPr/>
        </p:nvPicPr>
        <p:blipFill rotWithShape="1">
          <a:blip r:embed="rId6">
            <a:alphaModFix/>
          </a:blip>
          <a:srcRect b="27629" l="22498" r="21215" t="24874"/>
          <a:stretch/>
        </p:blipFill>
        <p:spPr>
          <a:xfrm>
            <a:off x="8021775" y="57563"/>
            <a:ext cx="1048274" cy="6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77699" y="993270"/>
            <a:ext cx="8410878" cy="4871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2092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