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43206975" cx="32404050"/>
  <p:notesSz cx="7559675" cy="10691800"/>
  <p:embeddedFontLst>
    <p:embeddedFont>
      <p:font typeface="Tahom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10" roundtripDataSignature="AMtx7mhcBKzElMxCVYMV52rMBwyC4KvG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8065CA5-CFA7-4EA0-AFEF-0F5313481989}">
  <a:tblStyle styleId="{D8065CA5-CFA7-4EA0-AFEF-0F53134819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customschemas.google.com/relationships/presentationmetadata" Target="metadata"/><Relationship Id="rId9" Type="http://schemas.openxmlformats.org/officeDocument/2006/relationships/font" Target="fonts/Tahoma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0" y="812800"/>
            <a:ext cx="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/>
          <p:nvPr>
            <p:ph idx="2" type="sldImg"/>
          </p:nvPr>
        </p:nvSpPr>
        <p:spPr>
          <a:xfrm>
            <a:off x="2276475" y="812800"/>
            <a:ext cx="300513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" name="Google Shape;15;p1:notes"/>
          <p:cNvSpPr/>
          <p:nvPr/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type="title"/>
          </p:nvPr>
        </p:nvSpPr>
        <p:spPr>
          <a:xfrm>
            <a:off x="2428875" y="13422313"/>
            <a:ext cx="27541537" cy="9256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" type="body"/>
          </p:nvPr>
        </p:nvSpPr>
        <p:spPr>
          <a:xfrm>
            <a:off x="1619250" y="10109200"/>
            <a:ext cx="29160788" cy="250555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hyperlink" Target="https://sic.seduc.ce.gov.br/" TargetMode="External"/><Relationship Id="rId5" Type="http://schemas.openxmlformats.org/officeDocument/2006/relationships/hyperlink" Target="https://www.ced.seduc.ce.gov.br/seminario-docentes-ano-2023/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/>
          <p:nvPr/>
        </p:nvSpPr>
        <p:spPr>
          <a:xfrm>
            <a:off x="1919400" y="33012638"/>
            <a:ext cx="8423400" cy="1082700"/>
          </a:xfrm>
          <a:prstGeom prst="roundRect">
            <a:avLst>
              <a:gd fmla="val 3600" name="adj"/>
            </a:avLst>
          </a:prstGeom>
          <a:solidFill>
            <a:srgbClr val="F79646"/>
          </a:solidFill>
          <a:ln cap="sq" cmpd="sng" w="25550">
            <a:solidFill>
              <a:srgbClr val="B66D3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22225013" y="13639419"/>
            <a:ext cx="8423400" cy="1082700"/>
          </a:xfrm>
          <a:prstGeom prst="roundRect">
            <a:avLst>
              <a:gd fmla="val 3600" name="adj"/>
            </a:avLst>
          </a:prstGeom>
          <a:solidFill>
            <a:srgbClr val="F79646"/>
          </a:solidFill>
          <a:ln cap="sq" cmpd="sng" w="25550">
            <a:solidFill>
              <a:srgbClr val="B66D3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12217275" y="13703822"/>
            <a:ext cx="8248800" cy="23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 Tabelas (sem negrito) e nas Figuras (sem negrito)</a:t>
            </a:r>
            <a:r>
              <a:rPr b="1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título deve ficar acima e a fonte abaixo. </a:t>
            </a: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Seus principais resultados e a discussão deverão ser apresentados de forma condensada.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2118764" y="23447189"/>
            <a:ext cx="8423400" cy="1082700"/>
          </a:xfrm>
          <a:prstGeom prst="roundRect">
            <a:avLst>
              <a:gd fmla="val 3600" name="adj"/>
            </a:avLst>
          </a:prstGeom>
          <a:solidFill>
            <a:srgbClr val="F79646"/>
          </a:solidFill>
          <a:ln cap="sq" cmpd="sng" w="25550">
            <a:solidFill>
              <a:srgbClr val="B66D3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1949450" y="13639419"/>
            <a:ext cx="8421600" cy="1082700"/>
          </a:xfrm>
          <a:prstGeom prst="roundRect">
            <a:avLst>
              <a:gd fmla="val 3600" name="adj"/>
            </a:avLst>
          </a:prstGeom>
          <a:solidFill>
            <a:srgbClr val="F79646"/>
          </a:solidFill>
          <a:ln cap="sq" cmpd="sng" w="25550">
            <a:solidFill>
              <a:srgbClr val="B66D3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"/>
          <p:cNvSpPr/>
          <p:nvPr/>
        </p:nvSpPr>
        <p:spPr>
          <a:xfrm>
            <a:off x="22312325" y="19391402"/>
            <a:ext cx="8423400" cy="1082700"/>
          </a:xfrm>
          <a:prstGeom prst="roundRect">
            <a:avLst>
              <a:gd fmla="val 3600" name="adj"/>
            </a:avLst>
          </a:prstGeom>
          <a:solidFill>
            <a:srgbClr val="F79646"/>
          </a:solidFill>
          <a:ln cap="sq" cmpd="sng" w="25550">
            <a:solidFill>
              <a:srgbClr val="B66D3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/>
          <p:nvPr/>
        </p:nvSpPr>
        <p:spPr>
          <a:xfrm>
            <a:off x="2030963" y="29182221"/>
            <a:ext cx="8423400" cy="1082700"/>
          </a:xfrm>
          <a:prstGeom prst="roundRect">
            <a:avLst>
              <a:gd fmla="val 3600" name="adj"/>
            </a:avLst>
          </a:prstGeom>
          <a:solidFill>
            <a:srgbClr val="F79646"/>
          </a:solidFill>
          <a:ln cap="sq" cmpd="sng" w="25550">
            <a:solidFill>
              <a:srgbClr val="B66D3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1153575" y="9269036"/>
            <a:ext cx="30543600" cy="23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3550" lIns="86750" spcFirstLastPara="1" rIns="86750" wrap="square" tIns="43550">
            <a:noAutofit/>
          </a:bodyPr>
          <a:lstStyle/>
          <a:p>
            <a:pPr indent="-1614487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AUTOR/</a:t>
            </a:r>
            <a:r>
              <a:rPr b="1" lang="en-US" sz="4400"/>
              <a:t>A</a:t>
            </a:r>
            <a:r>
              <a:rPr b="1" baseline="3000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COAUTOR/</a:t>
            </a:r>
            <a:r>
              <a:rPr b="1" lang="en-US" sz="4400"/>
              <a:t>A</a:t>
            </a: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²; </a:t>
            </a: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COAUTOR/</a:t>
            </a:r>
            <a:r>
              <a:rPr b="1" lang="en-US" sz="4400">
                <a:solidFill>
                  <a:schemeClr val="dk1"/>
                </a:solidFill>
              </a:rPr>
              <a:t>A</a:t>
            </a: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³</a:t>
            </a:r>
            <a:r>
              <a:rPr b="1" lang="en-US" sz="4400"/>
              <a:t>.</a:t>
            </a: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3100">
                <a:solidFill>
                  <a:schemeClr val="dk1"/>
                </a:solidFill>
              </a:rPr>
              <a:t>¹</a:t>
            </a:r>
            <a:r>
              <a:rPr b="0" i="0" lang="en-US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Titulação </a:t>
            </a:r>
            <a:r>
              <a:rPr lang="en-US" sz="3100">
                <a:solidFill>
                  <a:schemeClr val="dk1"/>
                </a:solidFill>
              </a:rPr>
              <a:t>(informando a área de formação).</a:t>
            </a:r>
            <a:r>
              <a:rPr b="0" i="0" lang="en-US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Atividade profissiona</a:t>
            </a:r>
            <a:r>
              <a:rPr lang="en-US" sz="3100">
                <a:solidFill>
                  <a:schemeClr val="dk1"/>
                </a:solidFill>
              </a:rPr>
              <a:t>l e local de atuação. </a:t>
            </a:r>
            <a:r>
              <a:rPr lang="en-US" sz="3100"/>
              <a:t>E</a:t>
            </a:r>
            <a:r>
              <a:rPr b="0" i="0" lang="en-US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-mail: e-mail@autora/or.com;</a:t>
            </a:r>
            <a:endParaRPr b="0" i="0" sz="3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14487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None/>
            </a:pPr>
            <a:r>
              <a:rPr b="0" i="0" lang="en-US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² </a:t>
            </a:r>
            <a:r>
              <a:rPr lang="en-US" sz="3100">
                <a:solidFill>
                  <a:schemeClr val="dk1"/>
                </a:solidFill>
              </a:rPr>
              <a:t>Titulação (informando a área de formação). Atividade profissional e local de atuação. E-mail: e-mail@autora/or.com</a:t>
            </a: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b="0" i="0" sz="3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14487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Calibri"/>
              <a:buNone/>
            </a:pP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3000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>
                <a:solidFill>
                  <a:schemeClr val="dk1"/>
                </a:solidFill>
              </a:rPr>
              <a:t>Titulação (informando a área de formação). Atividade profissional e local de atuação. E-mail: e-mail@autora/or.com</a:t>
            </a:r>
            <a:r>
              <a:rPr lang="en-US" sz="3100"/>
              <a:t>.</a:t>
            </a:r>
            <a:endParaRPr b="0" i="0" sz="3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14487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None/>
            </a:pPr>
            <a:r>
              <a:t/>
            </a:r>
            <a:endParaRPr b="0" i="0" sz="3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13087350" y="34578925"/>
            <a:ext cx="6516687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3550" lIns="86750" spcFirstLastPara="1" rIns="86750" wrap="square" tIns="4355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Tahoma"/>
              <a:buNone/>
            </a:pPr>
            <a:r>
              <a:rPr b="1" i="0" lang="en-US" sz="31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"/>
          <p:cNvSpPr txBox="1"/>
          <p:nvPr/>
        </p:nvSpPr>
        <p:spPr>
          <a:xfrm>
            <a:off x="1512887" y="8067732"/>
            <a:ext cx="29594101" cy="11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1800" spcFirstLastPara="1" rIns="91800" wrap="square" tIns="460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Calibri"/>
              <a:buNone/>
            </a:pPr>
            <a:r>
              <a:rPr b="1" i="0" lang="en-US" sz="7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endParaRPr b="0" i="0" sz="7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"/>
          <p:cNvSpPr/>
          <p:nvPr/>
        </p:nvSpPr>
        <p:spPr>
          <a:xfrm>
            <a:off x="13404850" y="17508538"/>
            <a:ext cx="1785937" cy="384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"/>
          <p:cNvSpPr txBox="1"/>
          <p:nvPr/>
        </p:nvSpPr>
        <p:spPr>
          <a:xfrm>
            <a:off x="2030963" y="25288375"/>
            <a:ext cx="8423400" cy="3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3550" lIns="86750" spcFirstLastPara="1" rIns="86750" wrap="square" tIns="4355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/>
              <a:t>É importante apresentar de forma </a:t>
            </a:r>
            <a:r>
              <a:rPr lang="en-US" sz="3000"/>
              <a:t>sucinta</a:t>
            </a:r>
            <a:r>
              <a:rPr lang="en-US" sz="3000"/>
              <a:t> o objetivo do trabalho. </a:t>
            </a: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Lembre-se que as informações apresentadas no pôster deverão ser concisas e claras.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"/>
          <p:cNvSpPr txBox="1"/>
          <p:nvPr/>
        </p:nvSpPr>
        <p:spPr>
          <a:xfrm>
            <a:off x="12325813" y="16408923"/>
            <a:ext cx="8085900" cy="10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1 – Mapa de regionalização proposta pelo IPECE, 2006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"/>
          <p:cNvSpPr txBox="1"/>
          <p:nvPr/>
        </p:nvSpPr>
        <p:spPr>
          <a:xfrm>
            <a:off x="22225013" y="15278817"/>
            <a:ext cx="8316900" cy="3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Deverá apresentar as conclusões relevantes e implicações que a pesquisa propicia e, sempre que necessário, indicar formas de continuidade do estudo. É preferível utilizar frases diretas e curtas. 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Responder aos objetivos do trabalho, de modo a destacar os desafios alcançados. 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"/>
          <p:cNvSpPr txBox="1"/>
          <p:nvPr/>
        </p:nvSpPr>
        <p:spPr>
          <a:xfrm>
            <a:off x="22331413" y="21140507"/>
            <a:ext cx="8248800" cy="23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referências citadas no texto deverão ser listadas de acordo com as normas da ABNT. Sugere-se a utilização de, no máximo, 5 referências no pôster.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1948550" y="15163750"/>
            <a:ext cx="8423400" cy="63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1100" lIns="102225" spcFirstLastPara="1" rIns="102225" wrap="square" tIns="511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pôster para ser apresentado no Seminário DoCEntes 2023 deverá possuir uma altura de 120 cm e uma largura de 90 cm. Este modelo possui uma divisão em 3 colunas que pode ser alterada para 2 colunas, de acordo com a necessidade. O título deverá ser bem destacado, permitindo que o/a visitante tenha facilidade em identificar o trabalho. Deverá ser utilizada a fonte Arial, tamanho 70, como mínimo para título, 36 para os cabeçalhos e 30, como mínimo, para conteúdo. O pôster deverá ser confeccionado com corda para ser afixado.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"/>
          <p:cNvSpPr txBox="1"/>
          <p:nvPr/>
        </p:nvSpPr>
        <p:spPr>
          <a:xfrm>
            <a:off x="2076450" y="13914069"/>
            <a:ext cx="70977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1. APRESENTAÇÃO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2320200" y="23692450"/>
            <a:ext cx="6610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n-US" sz="3600"/>
              <a:t>2</a:t>
            </a:r>
            <a:r>
              <a:rPr b="1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1" lang="en-US" sz="3600"/>
              <a:t>OBJETIVO</a:t>
            </a:r>
            <a:r>
              <a:rPr b="1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"/>
          <p:cNvSpPr txBox="1"/>
          <p:nvPr/>
        </p:nvSpPr>
        <p:spPr>
          <a:xfrm>
            <a:off x="2238383" y="29517156"/>
            <a:ext cx="50103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509587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n-US" sz="3600"/>
              <a:t>3</a:t>
            </a:r>
            <a:r>
              <a:rPr b="1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METODOLOGIA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"/>
          <p:cNvSpPr txBox="1"/>
          <p:nvPr/>
        </p:nvSpPr>
        <p:spPr>
          <a:xfrm>
            <a:off x="2030963" y="33287288"/>
            <a:ext cx="80859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n-US" sz="3600"/>
              <a:t>4</a:t>
            </a:r>
            <a:r>
              <a:rPr b="1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RESULTADOS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"/>
          <p:cNvSpPr txBox="1"/>
          <p:nvPr/>
        </p:nvSpPr>
        <p:spPr>
          <a:xfrm>
            <a:off x="22571575" y="13891431"/>
            <a:ext cx="77478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n-US" sz="3600"/>
              <a:t>5</a:t>
            </a:r>
            <a:r>
              <a:rPr b="1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CONSIDERAÇÕES FINAIS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"/>
          <p:cNvSpPr txBox="1"/>
          <p:nvPr/>
        </p:nvSpPr>
        <p:spPr>
          <a:xfrm>
            <a:off x="22662492" y="19666052"/>
            <a:ext cx="46101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"/>
          <p:cNvSpPr/>
          <p:nvPr/>
        </p:nvSpPr>
        <p:spPr>
          <a:xfrm>
            <a:off x="16268700" y="25471438"/>
            <a:ext cx="1941512" cy="164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"/>
          <p:cNvSpPr/>
          <p:nvPr/>
        </p:nvSpPr>
        <p:spPr>
          <a:xfrm>
            <a:off x="16311563" y="25890538"/>
            <a:ext cx="1870075" cy="604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7546700" y="677275"/>
            <a:ext cx="41400" cy="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1919400" y="30796515"/>
            <a:ext cx="8483100" cy="16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Descrição minuciosa e rigorosa do objeto de estudo e das técnicas utilizadas nas atividades de pesquisas.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12022625" y="23743356"/>
            <a:ext cx="8316900" cy="10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Instituto de Pesquisa e Estratégia Econômica do Ceará (IPECE), 2007.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1"/>
          <p:cNvPicPr preferRelativeResize="0"/>
          <p:nvPr/>
        </p:nvPicPr>
        <p:blipFill rotWithShape="1">
          <a:blip r:embed="rId3">
            <a:alphaModFix/>
          </a:blip>
          <a:srcRect b="0" l="0" r="0" t="9156"/>
          <a:stretch/>
        </p:blipFill>
        <p:spPr>
          <a:xfrm>
            <a:off x="13693606" y="17552358"/>
            <a:ext cx="5486399" cy="6161859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"/>
          <p:cNvSpPr txBox="1"/>
          <p:nvPr/>
        </p:nvSpPr>
        <p:spPr>
          <a:xfrm>
            <a:off x="12323688" y="38274775"/>
            <a:ext cx="8248800" cy="14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Coordenadoria Estadual de Formação Docente e Educação a Distância - Coded/CED, Ceará, 2023.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 	 	 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1859700" y="34578925"/>
            <a:ext cx="8483100" cy="3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 conter os dados obtidos, de forma a indicar sua relevância,</a:t>
            </a:r>
            <a:r>
              <a:rPr b="1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podendo ser apresentados também na forma de Tabelas e/ou Figuras (fotografias, gráficos, desenhos), as quais devem ser elaboradas de maneira a apresentar qualidade necessária à boa reprodução. Devem ser inseridas no texto e numeradas com algarismos arábicos.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12022650" y="25089595"/>
            <a:ext cx="8850900" cy="11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Tabela 2 – Cronograma geral </a:t>
            </a:r>
            <a:r>
              <a:rPr lang="en-US" sz="2800"/>
              <a:t>do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Seminário DoCEntes 2023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3" name="Google Shape;53;p1"/>
          <p:cNvGraphicFramePr/>
          <p:nvPr/>
        </p:nvGraphicFramePr>
        <p:xfrm>
          <a:off x="12217275" y="2654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{D8065CA5-CFA7-4EA0-AFEF-0F5313481989}</a:tableStyleId>
              </a:tblPr>
              <a:tblGrid>
                <a:gridCol w="5279600"/>
                <a:gridCol w="3376675"/>
              </a:tblGrid>
              <a:tr h="2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600"/>
                        <a:t>ETAPAS</a:t>
                      </a:r>
                      <a:endParaRPr b="1" sz="2600"/>
                    </a:p>
                  </a:txBody>
                  <a:tcPr marT="63500" marB="63500" marR="63500" marL="63500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600"/>
                        <a:t>DATAS</a:t>
                      </a:r>
                      <a:endParaRPr b="1" sz="2600"/>
                    </a:p>
                  </a:txBody>
                  <a:tcPr marT="63500" marB="63500" marR="63500" marL="63500">
                    <a:solidFill>
                      <a:srgbClr val="B6D7A8"/>
                    </a:solidFill>
                  </a:tcPr>
                </a:tc>
              </a:tr>
              <a:tr h="2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Lançamento das Diretrizes</a:t>
                      </a:r>
                      <a:endParaRPr sz="26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31 de julho de 2023</a:t>
                      </a:r>
                      <a:endParaRPr sz="2600"/>
                    </a:p>
                  </a:txBody>
                  <a:tcPr marT="63500" marB="63500" marR="63500" marL="63500"/>
                </a:tc>
              </a:tr>
              <a:tr h="4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Constituição da Comissão Científica na Seduc-Sede e das Comissões Regionais das Credes/Sefor</a:t>
                      </a:r>
                      <a:endParaRPr sz="26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31 de julho de 2023 a 4 de agosto de 2023</a:t>
                      </a:r>
                      <a:endParaRPr sz="2600"/>
                    </a:p>
                  </a:txBody>
                  <a:tcPr marT="63500" marB="63500" marR="63500" marL="63500"/>
                </a:tc>
              </a:tr>
              <a:tr h="4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Inscrição no Seminário DoCEntes via plataforma </a:t>
                      </a:r>
                      <a:r>
                        <a:rPr lang="en-US" sz="2600" u="sng">
                          <a:solidFill>
                            <a:srgbClr val="1155CC"/>
                          </a:solidFill>
                          <a:highlight>
                            <a:srgbClr val="FFFFFF"/>
                          </a:highlight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SIC-CED</a:t>
                      </a:r>
                      <a:endParaRPr sz="26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7 de agosto a 18 de agosto de 2023</a:t>
                      </a:r>
                      <a:endParaRPr sz="2600"/>
                    </a:p>
                  </a:txBody>
                  <a:tcPr marT="63500" marB="63500" marR="63500" marL="63500"/>
                </a:tc>
              </a:tr>
              <a:tr h="7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Avaliação dos trabalhos pela Comissão Científica na Seduc-Sede e pelas Comissões Regionais das Credes/Sefor, e realização de eventuais modificações sugeridas nos trabalhos </a:t>
                      </a:r>
                      <a:endParaRPr sz="26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21 de agosto a 25 de agosto de 2023</a:t>
                      </a:r>
                      <a:endParaRPr sz="2600"/>
                    </a:p>
                  </a:txBody>
                  <a:tcPr marT="63500" marB="63500" marR="63500" marL="63500"/>
                </a:tc>
              </a:tr>
              <a:tr h="6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Envio das listas dos trabalhos aprovados pelas Comissões Regionais das Credes/Sefor para a Comissão Científica na Seduc-Sede</a:t>
                      </a:r>
                      <a:endParaRPr sz="26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28 de agosto de 2023</a:t>
                      </a:r>
                      <a:endParaRPr sz="2600"/>
                    </a:p>
                  </a:txBody>
                  <a:tcPr marT="63500" marB="63500" marR="63500" marL="63500"/>
                </a:tc>
              </a:tr>
              <a:tr h="9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Divulgação da lista dos trabalhos aprovados no site do evento:</a:t>
                      </a:r>
                      <a:endParaRPr sz="26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085"/>
                        </a:spcAft>
                        <a:buNone/>
                      </a:pPr>
                      <a:r>
                        <a:rPr lang="en-US" sz="2600" u="sng">
                          <a:solidFill>
                            <a:srgbClr val="1155CC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https://www.ced.seduc.ce.gov.br/seminario-docentes-ano-2023/</a:t>
                      </a:r>
                      <a:endParaRPr sz="26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 30 de agosto de 2023</a:t>
                      </a:r>
                      <a:endParaRPr sz="2600"/>
                    </a:p>
                  </a:txBody>
                  <a:tcPr marT="63500" marB="63500" marR="63500" marL="63500"/>
                </a:tc>
              </a:tr>
              <a:tr h="2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Realização do Seminário DoCEntes</a:t>
                      </a:r>
                      <a:endParaRPr sz="26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/>
                        <a:t>13, 14 e 15 de setembro de 2023</a:t>
                      </a:r>
                      <a:endParaRPr sz="26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pic>
        <p:nvPicPr>
          <p:cNvPr id="54" name="Google Shape;54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40634325"/>
            <a:ext cx="32404050" cy="257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0"/>
            <a:ext cx="32404050" cy="478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2009-05-21T02:02:37Z</dcterms:created>
  <dc:creator>Your Name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Personalizar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