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notesSlide+xml" PartName="/ppt/notesSlides/notesSlide1.xml"/>
  <Override ContentType="application/vnd.openxmlformats-officedocument.custom-properties+xml" PartName="/docProps/custom.xml"/>
  <Override ContentType="application/binary" PartName="/ppt/metadata"/>
  <Override ContentType="application/vnd.openxmlformats-officedocument.presentationml.notesMaster+xml" PartName="/ppt/notesMasters/notesMaster1.xml"/>
  <Override ContentType="application/vnd.openxmlformats-officedocument.presentationml.presProps+xml" PartName="/ppt/presProps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custom-properties" Target="docProps/custom.xml"/><Relationship Id="rId2" Type="http://schemas.openxmlformats.org/package/2006/relationships/metadata/core-properties" Target="docProps/core.xml"/><Relationship Id="rId3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5"/>
  </p:sldMasterIdLst>
  <p:notesMasterIdLst>
    <p:notesMasterId r:id="rId6"/>
  </p:notesMasterIdLst>
  <p:sldIdLst>
    <p:sldId id="256" r:id="rId7"/>
  </p:sldIdLst>
  <p:sldSz cy="43206975" cx="32404050"/>
  <p:notesSz cx="7559675" cy="10691800"/>
  <p:embeddedFontLst>
    <p:embeddedFont>
      <p:font typeface="Tahoma"/>
      <p:regular r:id="rId8"/>
      <p:bold r:id="rId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  <p:ext uri="GoogleSlidesCustomDataVersion2">
      <go:slidesCustomData xmlns:go="http://customooxmlschemas.google.com/" r:id="rId10" roundtripDataSignature="AMtx7mhcBKzElMxCVYMV52rMBwyC4KvGT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D8065CA5-CFA7-4EA0-AFEF-0F5313481989}">
  <a:tblStyle styleId="{D8065CA5-CFA7-4EA0-AFEF-0F5313481989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12700">
              <a:solidFill>
                <a:srgbClr val="000000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pos="2880" orient="horz"/>
        <p:guide pos="2160"/>
      </p:guideLst>
    </p:cSldViewPr>
  </p:notes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10" Type="http://customschemas.google.com/relationships/presentationmetadata" Target="metadata"/><Relationship Id="rId9" Type="http://schemas.openxmlformats.org/officeDocument/2006/relationships/font" Target="fonts/Tahoma-bold.fntdata"/><Relationship Id="rId5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font" Target="fonts/Tahoma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/>
        </p:nvSpPr>
        <p:spPr>
          <a:xfrm>
            <a:off x="0" y="0"/>
            <a:ext cx="7559675" cy="10691812"/>
          </a:xfrm>
          <a:prstGeom prst="roundRect">
            <a:avLst>
              <a:gd fmla="val 4" name="adj"/>
            </a:avLst>
          </a:prstGeom>
          <a:solidFill>
            <a:srgbClr val="FFFFFF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" name="Google Shape;4;n"/>
          <p:cNvSpPr/>
          <p:nvPr>
            <p:ph idx="2" type="sldImg"/>
          </p:nvPr>
        </p:nvSpPr>
        <p:spPr>
          <a:xfrm>
            <a:off x="0" y="812800"/>
            <a:ext cx="0" cy="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5" name="Google Shape;5;n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1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:notes"/>
          <p:cNvSpPr/>
          <p:nvPr>
            <p:ph idx="2" type="sldImg"/>
          </p:nvPr>
        </p:nvSpPr>
        <p:spPr>
          <a:xfrm>
            <a:off x="2276475" y="812800"/>
            <a:ext cx="3005138" cy="4008438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cap="flat" cmpd="sng" w="9525">
            <a:solidFill>
              <a:srgbClr val="000000"/>
            </a:solidFill>
            <a:prstDash val="solid"/>
            <a:miter lim="800000"/>
            <a:headEnd len="sm" w="sm" type="none"/>
            <a:tailEnd len="sm" w="sm" type="none"/>
          </a:ln>
        </p:spPr>
      </p:sp>
      <p:sp>
        <p:nvSpPr>
          <p:cNvPr id="15" name="Google Shape;15;p1:notes"/>
          <p:cNvSpPr/>
          <p:nvPr/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" name="Google Shape;16;p1:notes"/>
          <p:cNvSpPr txBox="1"/>
          <p:nvPr>
            <p:ph idx="1" type="body"/>
          </p:nvPr>
        </p:nvSpPr>
        <p:spPr>
          <a:xfrm>
            <a:off x="755650" y="5078412"/>
            <a:ext cx="6045200" cy="4808537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3"/>
          <p:cNvSpPr txBox="1"/>
          <p:nvPr>
            <p:ph idx="10" type="dt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1" name="Google Shape;11;p3"/>
          <p:cNvSpPr txBox="1"/>
          <p:nvPr>
            <p:ph idx="11" type="ftr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12" name="Google Shape;12;p3"/>
          <p:cNvSpPr txBox="1"/>
          <p:nvPr>
            <p:ph idx="12" type="sldNum"/>
          </p:nvPr>
        </p:nvSpPr>
        <p:spPr>
          <a:xfrm>
            <a:off x="0" y="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  <a:defRPr b="0" i="0" sz="2400" u="none" cap="none" strike="noStrik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6" name="Shape 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oogle Shape;7;p2"/>
          <p:cNvSpPr txBox="1"/>
          <p:nvPr>
            <p:ph type="title"/>
          </p:nvPr>
        </p:nvSpPr>
        <p:spPr>
          <a:xfrm>
            <a:off x="2428875" y="13422313"/>
            <a:ext cx="27541537" cy="9256712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4400" u="none" cap="none" strike="noStrike">
                <a:solidFill>
                  <a:srgbClr val="1F497D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" type="body"/>
          </p:nvPr>
        </p:nvSpPr>
        <p:spPr>
          <a:xfrm>
            <a:off x="1619250" y="10109200"/>
            <a:ext cx="29160788" cy="25055511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marR="0" rtl="0" algn="l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32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28600" lvl="1" marL="914400" marR="0" rtl="0" algn="l">
              <a:lnSpc>
                <a:spcPct val="100000"/>
              </a:lnSpc>
              <a:spcBef>
                <a:spcPts val="7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28600" lvl="2" marL="1371600" marR="0" rtl="0" algn="l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28600" lvl="3" marL="1828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28600" lvl="4" marL="22860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28600" lvl="5" marL="27432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28600" lvl="6" marL="32004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28600" lvl="7" marL="36576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28600" lvl="8" marL="4114800" marR="0" rtl="0" algn="l">
              <a:lnSpc>
                <a:spcPct val="100000"/>
              </a:lnSpc>
              <a:spcBef>
                <a:spcPts val="50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b="0" i="0" sz="2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hyperlink" Target="https://sic.seduc.ce.gov.br/" TargetMode="External"/><Relationship Id="rId5" Type="http://schemas.openxmlformats.org/officeDocument/2006/relationships/hyperlink" Target="https://www.ced.seduc.ce.gov.br/seminario-docentes-ano-2023/" TargetMode="External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FFFFFF"/>
        </a:solidFill>
      </p:bgPr>
    </p:bg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"/>
          <p:cNvSpPr/>
          <p:nvPr/>
        </p:nvSpPr>
        <p:spPr>
          <a:xfrm>
            <a:off x="1919400" y="33012638"/>
            <a:ext cx="8423400" cy="1082700"/>
          </a:xfrm>
          <a:prstGeom prst="roundRect">
            <a:avLst>
              <a:gd fmla="val 3600" name="adj"/>
            </a:avLst>
          </a:prstGeom>
          <a:solidFill>
            <a:srgbClr val="F79646"/>
          </a:solidFill>
          <a:ln cap="sq" cmpd="sng" w="2555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" name="Google Shape;19;p1"/>
          <p:cNvSpPr/>
          <p:nvPr/>
        </p:nvSpPr>
        <p:spPr>
          <a:xfrm>
            <a:off x="22225013" y="13639419"/>
            <a:ext cx="8423400" cy="1082700"/>
          </a:xfrm>
          <a:prstGeom prst="roundRect">
            <a:avLst>
              <a:gd fmla="val 3600" name="adj"/>
            </a:avLst>
          </a:prstGeom>
          <a:solidFill>
            <a:srgbClr val="F79646"/>
          </a:solidFill>
          <a:ln cap="sq" cmpd="sng" w="2555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" name="Google Shape;20;p1"/>
          <p:cNvSpPr txBox="1"/>
          <p:nvPr/>
        </p:nvSpPr>
        <p:spPr>
          <a:xfrm>
            <a:off x="12217275" y="13703822"/>
            <a:ext cx="8248800" cy="23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Nas Tabelas (sem negrito) e nas Figuras (sem negrito)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,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o título deve ficar acima e a fonte abaixo. </a:t>
            </a: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Seus principais resultados e a discussão deverão ser apresentados de forma condensada.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" name="Google Shape;21;p1"/>
          <p:cNvSpPr/>
          <p:nvPr/>
        </p:nvSpPr>
        <p:spPr>
          <a:xfrm>
            <a:off x="2118764" y="23447189"/>
            <a:ext cx="8423400" cy="1082700"/>
          </a:xfrm>
          <a:prstGeom prst="roundRect">
            <a:avLst>
              <a:gd fmla="val 3600" name="adj"/>
            </a:avLst>
          </a:prstGeom>
          <a:solidFill>
            <a:srgbClr val="F79646"/>
          </a:solidFill>
          <a:ln cap="sq" cmpd="sng" w="2555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2" name="Google Shape;22;p1"/>
          <p:cNvSpPr/>
          <p:nvPr/>
        </p:nvSpPr>
        <p:spPr>
          <a:xfrm>
            <a:off x="1949450" y="13639419"/>
            <a:ext cx="8421600" cy="1082700"/>
          </a:xfrm>
          <a:prstGeom prst="roundRect">
            <a:avLst>
              <a:gd fmla="val 3600" name="adj"/>
            </a:avLst>
          </a:prstGeom>
          <a:solidFill>
            <a:srgbClr val="F79646"/>
          </a:solidFill>
          <a:ln cap="sq" cmpd="sng" w="2555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" name="Google Shape;23;p1"/>
          <p:cNvSpPr/>
          <p:nvPr/>
        </p:nvSpPr>
        <p:spPr>
          <a:xfrm>
            <a:off x="22312325" y="19391402"/>
            <a:ext cx="8423400" cy="1082700"/>
          </a:xfrm>
          <a:prstGeom prst="roundRect">
            <a:avLst>
              <a:gd fmla="val 3600" name="adj"/>
            </a:avLst>
          </a:prstGeom>
          <a:solidFill>
            <a:srgbClr val="F79646"/>
          </a:solidFill>
          <a:ln cap="sq" cmpd="sng" w="2555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" name="Google Shape;24;p1"/>
          <p:cNvSpPr/>
          <p:nvPr/>
        </p:nvSpPr>
        <p:spPr>
          <a:xfrm>
            <a:off x="2030963" y="29182221"/>
            <a:ext cx="8423400" cy="1082700"/>
          </a:xfrm>
          <a:prstGeom prst="roundRect">
            <a:avLst>
              <a:gd fmla="val 3600" name="adj"/>
            </a:avLst>
          </a:prstGeom>
          <a:solidFill>
            <a:srgbClr val="F79646"/>
          </a:solidFill>
          <a:ln cap="sq" cmpd="sng" w="25550">
            <a:solidFill>
              <a:srgbClr val="B66D3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" name="Google Shape;25;p1"/>
          <p:cNvSpPr txBox="1"/>
          <p:nvPr/>
        </p:nvSpPr>
        <p:spPr>
          <a:xfrm>
            <a:off x="1153575" y="9269036"/>
            <a:ext cx="30543600" cy="23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3550" lIns="86750" spcFirstLastPara="1" rIns="86750" wrap="square" tIns="43550">
            <a:noAutofit/>
          </a:bodyPr>
          <a:lstStyle/>
          <a:p>
            <a:pPr indent="-1614487" lvl="0" marL="1619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400"/>
              <a:buFont typeface="Calibri"/>
              <a:buNone/>
            </a:pP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AUTOR/</a:t>
            </a:r>
            <a:r>
              <a:rPr b="1" lang="en-US" sz="4400"/>
              <a:t>A</a:t>
            </a:r>
            <a:r>
              <a:rPr b="1" baseline="30000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 COAUTOR/</a:t>
            </a:r>
            <a:r>
              <a:rPr b="1" lang="en-US" sz="4400"/>
              <a:t>A</a:t>
            </a: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²; </a:t>
            </a:r>
            <a:r>
              <a:rPr b="1" i="0" lang="en-US" sz="44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COAUTOR/</a:t>
            </a:r>
            <a:r>
              <a:rPr b="1" lang="en-US" sz="4400">
                <a:solidFill>
                  <a:schemeClr val="dk1"/>
                </a:solidFill>
              </a:rPr>
              <a:t>A</a:t>
            </a: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³</a:t>
            </a:r>
            <a:r>
              <a:rPr b="1" lang="en-US" sz="4400"/>
              <a:t>.</a:t>
            </a:r>
            <a:r>
              <a:rPr b="1" i="0" lang="en-US" sz="4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1" i="0" sz="4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45720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Arial"/>
              <a:buNone/>
            </a:pPr>
            <a:r>
              <a:rPr lang="en-US" sz="3100">
                <a:solidFill>
                  <a:schemeClr val="dk1"/>
                </a:solidFill>
              </a:rPr>
              <a:t>¹</a:t>
            </a: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Titulação </a:t>
            </a:r>
            <a:r>
              <a:rPr lang="en-US" sz="3100">
                <a:solidFill>
                  <a:schemeClr val="dk1"/>
                </a:solidFill>
              </a:rPr>
              <a:t>(informando a área de formação).</a:t>
            </a: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Atividade profissiona</a:t>
            </a:r>
            <a:r>
              <a:rPr lang="en-US" sz="3100">
                <a:solidFill>
                  <a:schemeClr val="dk1"/>
                </a:solidFill>
              </a:rPr>
              <a:t>l e local de atuação. </a:t>
            </a:r>
            <a:r>
              <a:rPr lang="en-US" sz="3100"/>
              <a:t>E</a:t>
            </a: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-mail: e-mail@autora/or.com;</a:t>
            </a:r>
            <a:endParaRPr b="0" i="0" sz="31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14487" lvl="0" marL="1619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None/>
            </a:pPr>
            <a:r>
              <a:rPr b="0" i="0" lang="en-US" sz="31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² </a:t>
            </a:r>
            <a:r>
              <a:rPr lang="en-US" sz="3100">
                <a:solidFill>
                  <a:schemeClr val="dk1"/>
                </a:solidFill>
              </a:rPr>
              <a:t>Titulação (informando a área de formação). Atividade profissional e local de atuação. E-mail: e-mail@autora/or.com</a:t>
            </a:r>
            <a:r>
              <a:rPr b="0" i="0" lang="en-US" sz="3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;</a:t>
            </a:r>
            <a:endParaRPr b="0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14487" lvl="0" marL="1619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Calibri"/>
              <a:buNone/>
            </a:pPr>
            <a:r>
              <a:rPr b="0" i="0" lang="en-US" sz="3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baseline="30000" i="0" lang="en-US" sz="3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r>
              <a:rPr b="0" i="0" lang="en-US" sz="3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3100">
                <a:solidFill>
                  <a:schemeClr val="dk1"/>
                </a:solidFill>
              </a:rPr>
              <a:t>Titulação (informando a área de formação). Atividade profissional e local de atuação. E-mail: e-mail@autora/or.com</a:t>
            </a:r>
            <a:r>
              <a:rPr lang="en-US" sz="3100"/>
              <a:t>.</a:t>
            </a:r>
            <a:endParaRPr b="0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-1614487" lvl="0" marL="161925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100"/>
              <a:buFont typeface="Calibri"/>
              <a:buNone/>
            </a:pPr>
            <a:r>
              <a:t/>
            </a:r>
            <a:endParaRPr b="0" i="0" sz="31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6" name="Google Shape;26;p1"/>
          <p:cNvSpPr txBox="1"/>
          <p:nvPr/>
        </p:nvSpPr>
        <p:spPr>
          <a:xfrm>
            <a:off x="13087350" y="34578925"/>
            <a:ext cx="6516687" cy="466725"/>
          </a:xfrm>
          <a:prstGeom prst="rect">
            <a:avLst/>
          </a:prstGeom>
          <a:noFill/>
          <a:ln>
            <a:noFill/>
          </a:ln>
        </p:spPr>
        <p:txBody>
          <a:bodyPr anchorCtr="0" anchor="t" bIns="43550" lIns="86750" spcFirstLastPara="1" rIns="86750" wrap="square" tIns="435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100"/>
              <a:buFont typeface="Tahoma"/>
              <a:buNone/>
            </a:pPr>
            <a:r>
              <a:rPr b="1" i="0" lang="en-US" sz="3100" u="none" cap="none" strike="noStrike">
                <a:solidFill>
                  <a:srgbClr val="000000"/>
                </a:solidFill>
                <a:latin typeface="Tahoma"/>
                <a:ea typeface="Tahoma"/>
                <a:cs typeface="Tahoma"/>
                <a:sym typeface="Tahoma"/>
              </a:rPr>
              <a:t> 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" name="Google Shape;27;p1"/>
          <p:cNvSpPr txBox="1"/>
          <p:nvPr/>
        </p:nvSpPr>
        <p:spPr>
          <a:xfrm>
            <a:off x="1512887" y="8067732"/>
            <a:ext cx="29594101" cy="11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6075" lIns="91800" spcFirstLastPara="1" rIns="91800" wrap="square" tIns="4607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200"/>
              <a:buFont typeface="Calibri"/>
              <a:buNone/>
            </a:pPr>
            <a:r>
              <a:rPr b="1" i="0" lang="en-US" sz="7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TÍTULO DO TRABALHO</a:t>
            </a:r>
            <a:endParaRPr b="0" i="0" sz="7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8" name="Google Shape;28;p1"/>
          <p:cNvSpPr/>
          <p:nvPr/>
        </p:nvSpPr>
        <p:spPr>
          <a:xfrm>
            <a:off x="13404850" y="17508538"/>
            <a:ext cx="1785937" cy="3841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9" name="Google Shape;29;p1"/>
          <p:cNvSpPr txBox="1"/>
          <p:nvPr/>
        </p:nvSpPr>
        <p:spPr>
          <a:xfrm>
            <a:off x="2030963" y="25288375"/>
            <a:ext cx="84234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43550" lIns="86750" spcFirstLastPara="1" rIns="86750" wrap="square" tIns="4355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lang="en-US" sz="3000"/>
              <a:t>É importante apresentar de forma </a:t>
            </a:r>
            <a:r>
              <a:rPr lang="en-US" sz="3000"/>
              <a:t>sucinta</a:t>
            </a:r>
            <a:r>
              <a:rPr lang="en-US" sz="3000"/>
              <a:t> o objetivo do trabalho. </a:t>
            </a: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Lembre-se que as informações apresentadas no pôster deverão ser concisas e claras.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0" name="Google Shape;30;p1"/>
          <p:cNvSpPr txBox="1"/>
          <p:nvPr/>
        </p:nvSpPr>
        <p:spPr>
          <a:xfrm>
            <a:off x="12325813" y="16408923"/>
            <a:ext cx="8085900" cy="1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Figura 1 – Mapa de regionalização proposta pelo IPECE, 2006 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" name="Google Shape;31;p1"/>
          <p:cNvSpPr txBox="1"/>
          <p:nvPr/>
        </p:nvSpPr>
        <p:spPr>
          <a:xfrm>
            <a:off x="22225013" y="15278817"/>
            <a:ext cx="8316900" cy="36150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Deverá apresentar as conclusões relevantes e implicações que a pesquisa propicia e, sempre que necessário, indicar formas de continuidade do estudo. É preferível utilizar frases diretas e curtas. </a:t>
            </a:r>
            <a:endParaRPr b="0" i="0" sz="3000" u="none" cap="none" strike="noStrik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Responder aos objetivos do trabalho, de modo a destacar os desafios alcançados. 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" name="Google Shape;32;p1"/>
          <p:cNvSpPr txBox="1"/>
          <p:nvPr/>
        </p:nvSpPr>
        <p:spPr>
          <a:xfrm>
            <a:off x="22331413" y="21140507"/>
            <a:ext cx="8248800" cy="230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As referências citadas no texto deverão ser listadas de acordo com as normas da ABNT. Sugere-se a utilização de, no máximo, 5 referências no pôster.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3" name="Google Shape;33;p1"/>
          <p:cNvSpPr txBox="1"/>
          <p:nvPr/>
        </p:nvSpPr>
        <p:spPr>
          <a:xfrm>
            <a:off x="1948550" y="15163750"/>
            <a:ext cx="8423400" cy="6302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51100" lIns="102225" spcFirstLastPara="1" rIns="102225" wrap="square" tIns="51100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O pôster para ser apresentado no Seminário DoCEntes 2023 deverá possuir uma altura de 120 cm e uma largura de 90 cm. Este modelo possui uma divisão em 3 colunas que pode ser alterada para 2 colunas, de acordo com a necessidade. O título deverá ser bem destacado, permitindo que o/a visitante tenha facilidade em identificar o trabalho. Deverá ser utilizada a fonte Arial, tamanho 70, como mínimo para título, 36 para os cabeçalhos e 30, como mínimo, para conteúdo. O pôster deverá ser confeccionado com corda para ser afixado.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3000"/>
              <a:buFont typeface="Arial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Calibri"/>
              <a:buNone/>
            </a:pPr>
            <a:r>
              <a:t/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" name="Google Shape;34;p1"/>
          <p:cNvSpPr txBox="1"/>
          <p:nvPr/>
        </p:nvSpPr>
        <p:spPr>
          <a:xfrm>
            <a:off x="2076450" y="13914069"/>
            <a:ext cx="70977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3600">
                <a:latin typeface="Calibri"/>
                <a:ea typeface="Calibri"/>
                <a:cs typeface="Calibri"/>
                <a:sym typeface="Calibri"/>
              </a:rPr>
              <a:t>1. APRESENTAÇÃO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p1"/>
          <p:cNvSpPr txBox="1"/>
          <p:nvPr/>
        </p:nvSpPr>
        <p:spPr>
          <a:xfrm>
            <a:off x="2320200" y="23692450"/>
            <a:ext cx="66102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3600"/>
              <a:t>2</a:t>
            </a: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b="1" lang="en-US" sz="3600"/>
              <a:t>OBJETIVO</a:t>
            </a: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6" name="Google Shape;36;p1"/>
          <p:cNvSpPr txBox="1"/>
          <p:nvPr/>
        </p:nvSpPr>
        <p:spPr>
          <a:xfrm>
            <a:off x="2238383" y="29517156"/>
            <a:ext cx="50103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-509587" lvl="0" marL="51435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3600"/>
              <a:t>3</a:t>
            </a: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METODOLOGIA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7" name="Google Shape;37;p1"/>
          <p:cNvSpPr txBox="1"/>
          <p:nvPr/>
        </p:nvSpPr>
        <p:spPr>
          <a:xfrm>
            <a:off x="2030963" y="33287288"/>
            <a:ext cx="80859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3600"/>
              <a:t>4</a:t>
            </a: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RESULTADOS 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p1"/>
          <p:cNvSpPr txBox="1"/>
          <p:nvPr/>
        </p:nvSpPr>
        <p:spPr>
          <a:xfrm>
            <a:off x="22571575" y="13891431"/>
            <a:ext cx="77478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lang="en-US" sz="3600"/>
              <a:t>5</a:t>
            </a: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. CONSIDERAÇÕES FINAIS</a:t>
            </a:r>
            <a:endParaRPr b="0" i="0" sz="36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"/>
          <p:cNvSpPr txBox="1"/>
          <p:nvPr/>
        </p:nvSpPr>
        <p:spPr>
          <a:xfrm>
            <a:off x="22662492" y="19666052"/>
            <a:ext cx="46101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000" lIns="90000" spcFirstLastPara="1" rIns="90000" wrap="square" tIns="450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600"/>
              <a:buFont typeface="Calibri"/>
              <a:buNone/>
            </a:pPr>
            <a:r>
              <a:rPr b="1" i="0" lang="en-US" sz="36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REFERÊNCIAS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0" name="Google Shape;40;p1"/>
          <p:cNvSpPr/>
          <p:nvPr/>
        </p:nvSpPr>
        <p:spPr>
          <a:xfrm>
            <a:off x="16268700" y="25471438"/>
            <a:ext cx="1941512" cy="164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1" name="Google Shape;41;p1"/>
          <p:cNvSpPr/>
          <p:nvPr/>
        </p:nvSpPr>
        <p:spPr>
          <a:xfrm>
            <a:off x="16268700" y="25471438"/>
            <a:ext cx="1941512" cy="164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2" name="Google Shape;42;p1"/>
          <p:cNvSpPr/>
          <p:nvPr/>
        </p:nvSpPr>
        <p:spPr>
          <a:xfrm>
            <a:off x="16268700" y="25471438"/>
            <a:ext cx="1941512" cy="164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3" name="Google Shape;43;p1"/>
          <p:cNvSpPr/>
          <p:nvPr/>
        </p:nvSpPr>
        <p:spPr>
          <a:xfrm>
            <a:off x="16268700" y="25471438"/>
            <a:ext cx="1941512" cy="16478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4" name="Google Shape;44;p1"/>
          <p:cNvSpPr/>
          <p:nvPr/>
        </p:nvSpPr>
        <p:spPr>
          <a:xfrm>
            <a:off x="16311563" y="25890538"/>
            <a:ext cx="1870075" cy="604837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t/>
            </a:r>
            <a:endParaRPr b="0" i="0" sz="2400" u="none" cap="none" strike="noStrik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5" name="Google Shape;45;p1"/>
          <p:cNvSpPr txBox="1"/>
          <p:nvPr/>
        </p:nvSpPr>
        <p:spPr>
          <a:xfrm>
            <a:off x="7546700" y="677275"/>
            <a:ext cx="41400" cy="41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6" name="Google Shape;46;p1"/>
          <p:cNvSpPr txBox="1"/>
          <p:nvPr/>
        </p:nvSpPr>
        <p:spPr>
          <a:xfrm>
            <a:off x="1919400" y="30796515"/>
            <a:ext cx="8483100" cy="1638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Descrição minuciosa e rigorosa do objeto de estudo e das técnicas utilizadas nas atividades de pesquisas.</a:t>
            </a:r>
            <a:endParaRPr b="0" i="0" sz="30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47" name="Google Shape;47;p1"/>
          <p:cNvSpPr txBox="1"/>
          <p:nvPr/>
        </p:nvSpPr>
        <p:spPr>
          <a:xfrm>
            <a:off x="12022625" y="23743356"/>
            <a:ext cx="8316900" cy="10827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Instituto de Pesquisa e Estratégia Econômica do Ceará (IPECE), 2007.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48" name="Google Shape;48;p1"/>
          <p:cNvPicPr preferRelativeResize="0"/>
          <p:nvPr/>
        </p:nvPicPr>
        <p:blipFill rotWithShape="1">
          <a:blip r:embed="rId3">
            <a:alphaModFix/>
          </a:blip>
          <a:srcRect b="0" l="0" r="0" t="9156"/>
          <a:stretch/>
        </p:blipFill>
        <p:spPr>
          <a:xfrm>
            <a:off x="13693606" y="17552358"/>
            <a:ext cx="5486399" cy="6161859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1"/>
          <p:cNvSpPr txBox="1"/>
          <p:nvPr/>
        </p:nvSpPr>
        <p:spPr>
          <a:xfrm>
            <a:off x="12323688" y="38274775"/>
            <a:ext cx="8248800" cy="14058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Fonte: Coordenadoria Estadual de Formação Docente e Educação a Distância - Coded/CED, Ceará, 2023.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p1"/>
          <p:cNvSpPr txBox="1"/>
          <p:nvPr/>
        </p:nvSpPr>
        <p:spPr>
          <a:xfrm>
            <a:off x="304800" y="3048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 	 	 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0" i="0" lang="en-US" sz="14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	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1" name="Google Shape;51;p1"/>
          <p:cNvSpPr txBox="1"/>
          <p:nvPr/>
        </p:nvSpPr>
        <p:spPr>
          <a:xfrm>
            <a:off x="1859700" y="34578925"/>
            <a:ext cx="8483100" cy="3486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000"/>
              <a:buFont typeface="Arial"/>
              <a:buNone/>
            </a:pP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Deve conter os dados obtidos, de forma a indicar sua relevância,</a:t>
            </a:r>
            <a:r>
              <a:rPr b="1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b="0" i="0" lang="en-US" sz="30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podendo ser apresentados também na forma de Tabelas e/ou Figuras (fotografias, gráficos, desenhos), as quais devem ser elaboradas de maneira a apresentar qualidade necessária à boa reprodução. Devem ser inseridas no texto e numeradas com algarismos arábicos.  </a:t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2" name="Google Shape;52;p1"/>
          <p:cNvSpPr txBox="1"/>
          <p:nvPr/>
        </p:nvSpPr>
        <p:spPr>
          <a:xfrm>
            <a:off x="12022650" y="25089595"/>
            <a:ext cx="8850900" cy="1188900"/>
          </a:xfrm>
          <a:prstGeom prst="rect">
            <a:avLst/>
          </a:prstGeom>
          <a:noFill/>
          <a:ln>
            <a:noFill/>
          </a:ln>
        </p:spPr>
        <p:txBody>
          <a:bodyPr anchorCtr="0" anchor="t" bIns="48225" lIns="96825" spcFirstLastPara="1" rIns="96825" wrap="square" tIns="48225">
            <a:noAutofit/>
          </a:bodyPr>
          <a:lstStyle/>
          <a:p>
            <a:pPr indent="0" lvl="0" marL="0" marR="0" rtl="0" algn="just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100"/>
              <a:buFont typeface="Calibri"/>
              <a:buNone/>
            </a:pP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Tabela 2 – Cronograma geral </a:t>
            </a:r>
            <a:r>
              <a:rPr lang="en-US" sz="2800"/>
              <a:t>do </a:t>
            </a:r>
            <a:r>
              <a:rPr b="0" i="0" lang="en-US" sz="28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Seminário DoCEntes 2023</a:t>
            </a:r>
            <a:endParaRPr b="0" i="0" sz="28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53" name="Google Shape;53;p1"/>
          <p:cNvGraphicFramePr/>
          <p:nvPr/>
        </p:nvGraphicFramePr>
        <p:xfrm>
          <a:off x="12217275" y="26542025"/>
          <a:ext cx="3000000" cy="3000000"/>
        </p:xfrm>
        <a:graphic>
          <a:graphicData uri="http://schemas.openxmlformats.org/drawingml/2006/table">
            <a:tbl>
              <a:tblPr>
                <a:noFill/>
                <a:tableStyleId>{D8065CA5-CFA7-4EA0-AFEF-0F5313481989}</a:tableStyleId>
              </a:tblPr>
              <a:tblGrid>
                <a:gridCol w="5279600"/>
                <a:gridCol w="3376675"/>
              </a:tblGrid>
              <a:tr h="272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600"/>
                        <a:t>ETAPAS</a:t>
                      </a:r>
                      <a:endParaRPr b="1" sz="2600"/>
                    </a:p>
                  </a:txBody>
                  <a:tcPr marT="63500" marB="63500" marR="63500" marL="63500">
                    <a:solidFill>
                      <a:srgbClr val="B6D7A8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b="1" lang="en-US" sz="2600"/>
                        <a:t>DATAS</a:t>
                      </a:r>
                      <a:endParaRPr b="1" sz="2600"/>
                    </a:p>
                  </a:txBody>
                  <a:tcPr marT="63500" marB="63500" marR="63500" marL="63500">
                    <a:solidFill>
                      <a:srgbClr val="B6D7A8"/>
                    </a:solidFill>
                  </a:tcPr>
                </a:tc>
              </a:tr>
              <a:tr h="2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Lançamento das Diretrizes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31 de julho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  <a:tr h="45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Constituição da Comissão Científica na Seduc-Sede e das Comissões Regionais das Credes/Sefor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31 de julho de 2023 a 4 de agosto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  <a:tr h="46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Inscrição no Seminário DoCEntes via plataforma </a:t>
                      </a:r>
                      <a:r>
                        <a:rPr lang="en-US" sz="2600" u="sng">
                          <a:solidFill>
                            <a:srgbClr val="1155CC"/>
                          </a:solidFill>
                          <a:highlight>
                            <a:srgbClr val="FFFFFF"/>
                          </a:highlight>
                          <a:hlinkClick r:id="rId4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SIC-CED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7 de agosto a 18 de agosto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  <a:tr h="7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Avaliação dos trabalhos pela Comissão Científica na Seduc-Sede e pelas Comissões Regionais das Credes/Sefor, e realização de eventuais modificações sugeridas nos trabalhos 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21 de agosto a 25 de agosto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  <a:tr h="62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Envio das listas dos trabalhos aprovados pelas Comissões Regionais das Credes/Sefor para a Comissão Científica na Seduc-Sede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28 de agosto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  <a:tr h="9475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Divulgação da lista dos trabalhos aprovados no site do evento:</a:t>
                      </a:r>
                      <a:endParaRPr sz="2600"/>
                    </a:p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1085"/>
                        </a:spcAft>
                        <a:buNone/>
                      </a:pPr>
                      <a:r>
                        <a:rPr lang="en-US" sz="2600" u="sng">
                          <a:solidFill>
                            <a:srgbClr val="1155CC"/>
                          </a:solidFill>
                          <a:hlinkClick r:id="rId5">
                            <a:extLst>
                              <a:ext uri="{A12FA001-AC4F-418D-AE19-62706E023703}">
                                <ahyp:hlinkClr val="tx"/>
                              </a:ext>
                            </a:extLst>
                          </a:hlinkClick>
                        </a:rPr>
                        <a:t>https://www.ced.seduc.ce.gov.br/seminario-docentes-ano-2023/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 30 de agosto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  <a:tr h="290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Realização do Seminário DoCEntes</a:t>
                      </a:r>
                      <a:endParaRPr sz="2600"/>
                    </a:p>
                  </a:txBody>
                  <a:tcPr marT="63500" marB="63500" marR="63500" marL="63500"/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US" sz="2600"/>
                        <a:t>13, 14 e 15 de setembro de 2023</a:t>
                      </a:r>
                      <a:endParaRPr sz="2600"/>
                    </a:p>
                  </a:txBody>
                  <a:tcPr marT="63500" marB="63500" marR="63500" marL="63500"/>
                </a:tc>
              </a:tr>
            </a:tbl>
          </a:graphicData>
        </a:graphic>
      </p:graphicFrame>
      <p:pic>
        <p:nvPicPr>
          <p:cNvPr id="54" name="Google Shape;54;p1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0" y="40634325"/>
            <a:ext cx="32404050" cy="25726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5" name="Google Shape;55;p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0" y="0"/>
            <a:ext cx="32404050" cy="47883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OI_THEME_TEMPLATE_DESIGN">
  <a:themeElements>
    <a:clrScheme name="POI_THEME_TEMPLATE_DESIGN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CC99"/>
      </a:accent4>
      <a:accent5>
        <a:srgbClr val="3333CC"/>
      </a:accent5>
      <a:accent6>
        <a:srgbClr val="FFFFFF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2009-05-21T02:02:37Z</dcterms:created>
  <dc:creator>Your Name</dc:creator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15.0000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0</vt:i4>
  </property>
  <property fmtid="{D5CDD505-2E9C-101B-9397-08002B2CF9AE}" pid="9" name="PresentationFormat">
    <vt:lpwstr>Personalizar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1</vt:i4>
  </property>
</Properties>
</file>